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18"/>
  </p:notesMasterIdLst>
  <p:sldIdLst>
    <p:sldId id="1661" r:id="rId2"/>
    <p:sldId id="1662" r:id="rId3"/>
    <p:sldId id="1663" r:id="rId4"/>
    <p:sldId id="1668" r:id="rId5"/>
    <p:sldId id="1669" r:id="rId6"/>
    <p:sldId id="1670" r:id="rId7"/>
    <p:sldId id="1671" r:id="rId8"/>
    <p:sldId id="1672" r:id="rId9"/>
    <p:sldId id="1673" r:id="rId10"/>
    <p:sldId id="1664" r:id="rId11"/>
    <p:sldId id="1675" r:id="rId12"/>
    <p:sldId id="1676" r:id="rId13"/>
    <p:sldId id="1677" r:id="rId14"/>
    <p:sldId id="1678" r:id="rId15"/>
    <p:sldId id="1679" r:id="rId16"/>
    <p:sldId id="168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61B"/>
    <a:srgbClr val="D66035"/>
    <a:srgbClr val="F8D5A0"/>
    <a:srgbClr val="DC5156"/>
    <a:srgbClr val="F8D59F"/>
    <a:srgbClr val="959B79"/>
    <a:srgbClr val="5E6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68"/>
    <p:restoredTop sz="85525"/>
  </p:normalViewPr>
  <p:slideViewPr>
    <p:cSldViewPr snapToGrid="0" snapToObjects="1">
      <p:cViewPr varScale="1">
        <p:scale>
          <a:sx n="111" d="100"/>
          <a:sy n="111" d="100"/>
        </p:scale>
        <p:origin x="392" y="584"/>
      </p:cViewPr>
      <p:guideLst/>
    </p:cSldViewPr>
  </p:slideViewPr>
  <p:outlineViewPr>
    <p:cViewPr>
      <p:scale>
        <a:sx n="33" d="100"/>
        <a:sy n="33" d="100"/>
      </p:scale>
      <p:origin x="0" y="-18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AA9D0-A9C4-774C-8C54-2C51F7825C99}" type="datetimeFigureOut">
              <a:rPr lang="en-US" smtClean="0"/>
              <a:t>5/27/26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304F-B2BC-D841-8A87-74087BFE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8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03C0-625B-B442-8F4A-3CDE4F7DE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E8442-8BBF-514C-B166-2A6193F19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F13A6-0D23-AC4A-B919-5D9F7F889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7F23-03C1-D94D-AA23-93C787CD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A4BEB-206B-0A4E-8B73-1A63F5D6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DD5C980-53C8-B543-B768-2522523CDD90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65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03F9-F7D8-2941-880D-743389E3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A445F-7890-8B40-AAC9-93BD5436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48DA4-58E9-9B46-88B3-A36B3B4E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0267-F8C9-5A41-8743-711634DC81E5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8D9DF-BD48-6F4C-A732-3AF9F23E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1E84C-D8A2-D04E-8547-7826DA6C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DE09C8-2315-724A-87D5-C8207ABB1B5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F1946D4-25A6-874D-8820-E62F31E0F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D4AD26C-366C-744F-BE90-B1298EF136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E6F21C-1EAC-EF49-9B36-9F375A7588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E1815E0-824F-8040-ABF6-A5E4E118B1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278A92-8954-3446-8503-C6CFB08B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8F7E4898-D51A-EF4B-8326-AEB50917DF2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516B-CD80-7641-B19C-4A127FB8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36F62-55D5-6D4D-9FAF-BA9AAAFC5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516AF-99A9-0848-ACCF-D8A1F973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DEF3-F8FC-E54B-BF1D-449E3A45E943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E012-4513-6246-AB67-B2755A7F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346BF-04EE-094D-9120-853DF0F2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97A461-8229-1B41-9168-F8A9B558920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7DD170D5-8B2F-014F-B477-F6F87F3DBB9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82FF30E-C068-1345-9F6D-5BCD89AE56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2146776-9EAA-B944-A3FE-266FC6215DD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0870518-68FE-0A40-A7A6-8C1F5C988E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9228E6F-32B6-FB4D-B84D-0331B160D06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C6E5D3FC-644B-5142-8997-0BC952C208E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7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D195A-E506-4947-827E-731249D8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87790-131E-A248-9311-380325BBD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CE9DF-6C9E-5F45-BD78-57FD796B9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C928E-73ED-A04E-AF51-092345CD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D60-7747-4E44-8766-3E09B9E95581}" type="datetime1">
              <a:rPr lang="nb-NO" smtClean="0"/>
              <a:t>27.05.2026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15416-4F4B-CF49-B92C-5B05AEE4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64085-3E85-814F-B751-8CD9CCFC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0DBB46-4380-3846-88A1-CDF3574352D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97F93CE-1F48-6744-B6F5-811E1419C2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93253EB-0189-054C-9D79-53A653CC5C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2B29A49-BFA4-A64C-9B89-57E5935F41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18F0B32-732F-2544-84EA-6C0C27F3ED6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E7985DA-1390-B644-B611-B756629D49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D009B1FE-0B28-6149-8D7E-CAE80D6BD379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69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40DF-98CB-444A-9003-FC991EF9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6270-A3BC-624F-8216-49AD8D5DA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89305-A412-B247-8132-2855BB17E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A0954-2FF1-984A-A12D-531AA3707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02F6A5-24E6-414E-BCB7-1A2CA0A74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A6B1B-65A5-5846-A683-BED870EB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7AD3-D6D3-4247-9055-484E83C2FA90}" type="datetime1">
              <a:rPr lang="nb-NO" smtClean="0"/>
              <a:t>27.05.2026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D174E5-CED2-9147-B2FF-712BC4FAB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C5437-96F8-A548-9119-554DFE0A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3F40EE-C184-0B4A-B062-5B0E4A149A8B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7971AE4-8129-E447-9473-0802DAD2FA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55F568-3D82-6E44-AA8D-05CE9B48CCE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2EAF26A-A205-1D46-A962-A96E1968BD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3E287CC-4A87-B245-A8CD-8D5C1AFC47D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2E0ACE0-06A1-A14F-AEFC-CA1B60755E2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7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6CBD99B9-05CC-FF40-B44D-3BA64512BF7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1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69C7-68DB-864A-B027-00988C1E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56B9-D610-0B4D-82D3-0F8F979A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B4C3-92CA-3F44-9A6C-7D595B95899E}" type="datetime1">
              <a:rPr lang="nb-NO" smtClean="0"/>
              <a:t>27.05.2026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BB3DF-A7DD-9D42-9E79-82A08EB2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D3757-B094-2D46-BF90-3A2857C6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9CBB55-EC2D-664B-B2BE-F2EBA117F37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E2FC77C-46FC-A24F-9876-1988AF3B1E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42BFB26-AABF-704E-B4E4-EA70C39A882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54C7FDD-950F-554D-813C-D9B89467B3A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4D17EEC-D1E8-BA45-A228-900773DF6FC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9D8B447-ACA2-5C48-9CFA-287712830E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FF46A42-D5B6-4A4C-AA48-AC0CD7D045E1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99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C5B08-87D9-BA4C-948A-4B807761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C295B-A255-5444-AA81-30A8A073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D3D10-54E7-4E4B-836F-4AB8646D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C6F937-C53B-F54B-B3D0-90D1E1D450E5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0873932-E7D1-334C-A6EE-A7836F09469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82A362C-5447-F64F-8462-1E66F2471F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37FDDF1-20F9-354B-9556-7DB047A789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4DFEB74-CBC7-8E43-A5C1-7EB77C75598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C1D48F-0661-504C-9CEB-69AACDE32DB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B96098-51B8-C04B-880A-0AE2EF2DD92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7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F10B-C411-C541-BB2D-EBA4AD3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A4FDB-871C-C248-BD31-96B125F62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F0851-8195-534F-B6DF-7E64523C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8FA6C-019B-7549-B24D-1E634EB3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E339-8333-A947-AE87-DB8796CBCB4C}" type="datetime1">
              <a:rPr lang="nb-NO" smtClean="0"/>
              <a:t>27.05.2026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7A887-E2FD-7B4F-B1CF-F106F97A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EECC6-3722-4942-985C-3EF8F38D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35E9E4-4279-174F-9A35-B545008566D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8FD5803-7DDC-7E46-9348-0DA09A78155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4C0EC6-139B-CE44-AB35-373DA63908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3DC87FF-B282-3444-9A7C-76A0503890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F81A05B-70EA-8747-8E7C-44B4697BB8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D9963E0-4899-6F4D-815F-8456F601E7E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79CE43-B05E-E74B-9711-32007774199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2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3597-3DF1-5745-AE40-48ED44893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7BAFDE-5C85-2F4C-91B6-5063E557F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42351-8985-4C4B-89AC-941A6F5D9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5CF5A-A5AE-9040-8456-5EF41C03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7206-FCFA-8542-982B-AB1890599E1A}" type="datetime1">
              <a:rPr lang="nb-NO" smtClean="0"/>
              <a:t>27.05.2026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D880D-9DE0-C34D-BC56-2FF6DD752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90ECE-78DE-244E-B97E-52A51926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F18521-D402-7F42-B033-4592F79A61E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8B2428D-99D0-0F43-874F-8E60BD059BB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31F103B-A749-6049-A7CA-F822B659CD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F5A0808-2FCC-0C44-8568-9F3D5B217D3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6621F05-4BB3-DF42-B09E-D7DD516707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F79C0D5-EF35-794A-A0ED-C6661CD667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04BE365-CD9E-AD4F-A590-2820371811F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D186-F948-FF44-B3CD-A52C3299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DCEE1-8173-344B-B611-434D3A168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333E2-8892-7E40-84DF-8924E3EE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DD6F-B6B0-4E4D-BBE0-1015CAF97A4C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02C1A-7EF8-C84C-AEE5-532828A0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C3EA-EF85-9F41-9007-B0167065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C40761-CD14-3A4D-872E-0B2E8555D18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AB60036-D843-BE41-839F-5A0A973A5F0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9432CFF-5BB2-1D4C-84E8-40B5CABD52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E793E77-6721-314D-93F6-A8F36C6D1F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2EE5F14-F8A1-E842-9EBB-1288540356E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1A63CB3-3A8A-2142-8C78-193F1BA615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78A062A6-0192-CA41-AFE0-02A29A0D5A5A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7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27E9F-EE23-D541-A433-70F6E263A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D9793-CC2F-E941-9896-3FE9A82E2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2242A-EE6D-7648-A876-89EA2E45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FB5C-B0D3-9346-98DB-EC1F279C6BD5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7E3C-80ED-1348-970B-2147E075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73E3F-501B-F848-860A-9EEDD2F6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524E58-9FC1-C44E-BFC5-AEEE587F0F0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63DE91B-1BB1-3740-88B3-ED74C1860F4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1578FCE-6574-2440-91A8-0A34899D5F5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B3551AC-A612-2D44-8152-7BBAFC85FE8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B7C1D24-2ADB-2D46-B74C-E9BFC234F94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8A53D3D-08AA-184E-B5B5-4A096CB830F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82D286E-0F3A-6742-A71D-594FD2165B1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8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42FA-DF2B-BF41-9E7B-2EE8D5CE87AC}" type="datetime1">
              <a:rPr lang="nb-NO" smtClean="0"/>
              <a:t>27.05.2026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3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B00E9-4F8D-5B48-BAE1-C4552EBBA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3A37D4-94F6-284C-AEC4-EB83049EF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309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C05DA-9B7F-0F48-8F76-AB801F26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1D5330-7F64-0144-9744-9DBAB32D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5605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50D77-4E36-C04A-837F-9EA3229B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40C6C3-94B6-0F44-8F56-3DDCD0992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279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C1E72-56ED-CC48-99BD-49AD843E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C6FDAD-E9A1-A442-8C32-EA1A5921E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F02A1A-BCE4-EB45-8E8E-B541D572E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221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B036B-4397-464F-9058-4E3CAFDE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BB51E7E-03B9-9546-A122-4DE74FA48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9D129C-FE11-AD4A-83A4-A6BFA72B6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2856BC2-F54C-BE43-90C7-6688411AE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52D8352-53C0-4348-A509-BBAF962F4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1716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9417C5-A7F1-7F43-8339-BF84A4C6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3715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86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0F334-CB24-F04E-964F-3AD87E96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75D5C2-69AE-8241-9517-CC2B4740F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B78A66-B44D-DF46-8226-087D3D84F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188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9D1A5-7D12-8749-899A-47BD5F5A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161A92D-D8E3-2242-94B5-1176A7C5B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E0BEB0-8B3C-F144-B555-C85A684DD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1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84688-0E52-1F4F-BB8F-00049724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CCBB42-0CE8-B244-8314-324F02277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667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4B00673-EC88-6B43-8E42-1FB262621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86B6664-FF5A-984D-9F46-0D32F18DA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618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5F9B-026F-844B-BF13-00B7BAD10BC2}" type="datetime1">
              <a:rPr lang="nb-NO" smtClean="0"/>
              <a:t>27.05.2026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559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42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7E4EE-9549-3C44-84BA-05B4CB9B1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FDBB-3EE4-3747-A90D-5059FFF5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53A7-81C5-F14C-B318-E5D404A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1E50F-A143-8540-BC9E-AEB6C48EFBFC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C9BEA-29A3-A94E-8B05-91F89ACC8D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43DE7-6401-634D-894A-34988CB0F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9E71B68F-0CC9-B54E-9F17-0DC21C419A2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274038" y="-357882"/>
            <a:ext cx="2335051" cy="1776626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67A9D0C-092B-E944-9F60-DACCD0BEA220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659894" y="1022432"/>
            <a:ext cx="846070" cy="64373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72077A7-3A1A-704D-8E38-E12DAB449C73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775614" y="-227658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5E6CD53-015C-F842-B74E-A32EB84C5F05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315872" y="1428430"/>
            <a:ext cx="898960" cy="685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C667EA2-4579-A34E-940B-26A47BCEFFB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710236" y="269386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138F04-ADEC-794D-9E78-A536200157D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9474868" y="2793554"/>
            <a:ext cx="1151659" cy="87624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FD11FC8-8E9C-8044-8B9D-97549E10C08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158627" y="2530639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E49A096-AB18-4E42-BC90-988843B832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936274" y="3908947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E83B446B-37B0-7C47-B7BB-8059148F0416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301920" y="2403069"/>
            <a:ext cx="610100" cy="434498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E2A065D9-D889-6A4E-8ADB-733894B65C2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887257" y="3424436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3A5BF80-6829-3649-AFA0-FFD6C17EF3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2090239" y="2240236"/>
            <a:ext cx="289095" cy="2500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86912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</p:sldLayoutIdLst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CCBAF-8946-1F0A-20F0-A438F59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C761F-AC05-BFE2-92A2-DDCF74BE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A6AAA8-C3F4-FC19-1241-F9D7E98198AF}"/>
              </a:ext>
            </a:extLst>
          </p:cNvPr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What and how?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304F5E5-8D83-9C98-4D6A-DE026329E38D}"/>
              </a:ext>
            </a:extLst>
          </p:cNvPr>
          <p:cNvSpPr txBox="1">
            <a:spLocks/>
          </p:cNvSpPr>
          <p:nvPr/>
        </p:nvSpPr>
        <p:spPr>
          <a:xfrm>
            <a:off x="1676400" y="37544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accent2"/>
                </a:solidFill>
              </a:rPr>
              <a:t>Microphone array technology and beamforming</a:t>
            </a:r>
          </a:p>
        </p:txBody>
      </p:sp>
    </p:spTree>
    <p:extLst>
      <p:ext uri="{BB962C8B-B14F-4D97-AF65-F5344CB8AC3E}">
        <p14:creationId xmlns:p14="http://schemas.microsoft.com/office/powerpoint/2010/main" val="22322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CCBAF-8946-1F0A-20F0-A438F59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C761F-AC05-BFE2-92A2-DDCF74BE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2" name="Picture 1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C886D6EE-CA45-68B8-9CDE-85592D067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326" y="2443642"/>
            <a:ext cx="2197100" cy="1244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E1BC23-C9C7-A261-73FE-4B04B98F3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248" y="2066263"/>
            <a:ext cx="3973928" cy="3973928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E3BE220-8139-4F1F-2168-D6C622A3976A}"/>
              </a:ext>
            </a:extLst>
          </p:cNvPr>
          <p:cNvSpPr txBox="1">
            <a:spLocks/>
          </p:cNvSpPr>
          <p:nvPr/>
        </p:nvSpPr>
        <p:spPr>
          <a:xfrm>
            <a:off x="717478" y="2993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/>
              <a:t>Locating sounds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E0053-F555-1DAD-8A0E-19AA5B562BE0}"/>
              </a:ext>
            </a:extLst>
          </p:cNvPr>
          <p:cNvSpPr txBox="1"/>
          <p:nvPr/>
        </p:nvSpPr>
        <p:spPr>
          <a:xfrm>
            <a:off x="6971517" y="5119911"/>
            <a:ext cx="54383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T</a:t>
            </a:r>
            <a:r>
              <a:rPr lang="en-US" sz="2400" b="1">
                <a:solidFill>
                  <a:srgbClr val="FF0000"/>
                </a:solidFill>
              </a:rPr>
              <a:t>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47BE8D-E199-84F8-69A1-8907F56E35BC}"/>
              </a:ext>
            </a:extLst>
          </p:cNvPr>
          <p:cNvGrpSpPr/>
          <p:nvPr/>
        </p:nvGrpSpPr>
        <p:grpSpPr>
          <a:xfrm>
            <a:off x="3794351" y="2829356"/>
            <a:ext cx="3470108" cy="668431"/>
            <a:chOff x="1698841" y="2943660"/>
            <a:chExt cx="3470108" cy="668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7BA9075-229B-113A-1889-E03F6AC3EC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76" t="-10389" r="40940" b="-21143"/>
            <a:stretch/>
          </p:blipFill>
          <p:spPr>
            <a:xfrm rot="11331657">
              <a:off x="1698841" y="2943660"/>
              <a:ext cx="3470108" cy="604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EBC2372-A040-C8ED-68BA-8E563F1F9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24" r="43605" b="-20482"/>
            <a:stretch/>
          </p:blipFill>
          <p:spPr>
            <a:xfrm rot="11331657" flipV="1">
              <a:off x="1714248" y="3058823"/>
              <a:ext cx="3364942" cy="553268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116E7-296B-DD27-12B4-C4DAB61A4772}"/>
              </a:ext>
            </a:extLst>
          </p:cNvPr>
          <p:cNvSpPr/>
          <p:nvPr/>
        </p:nvSpPr>
        <p:spPr>
          <a:xfrm>
            <a:off x="4810350" y="2208861"/>
            <a:ext cx="1407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Sound waves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34FB83-A7DC-E2C5-E7EB-FEF92F730360}"/>
              </a:ext>
            </a:extLst>
          </p:cNvPr>
          <p:cNvGrpSpPr/>
          <p:nvPr/>
        </p:nvGrpSpPr>
        <p:grpSpPr>
          <a:xfrm rot="12004974">
            <a:off x="3787802" y="2945476"/>
            <a:ext cx="5123197" cy="621285"/>
            <a:chOff x="1923711" y="3355823"/>
            <a:chExt cx="2907480" cy="63936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2720322-18AE-7AAA-33B1-B88EC13B3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8" t="-12318" r="40940" b="-21143"/>
            <a:stretch/>
          </p:blipFill>
          <p:spPr>
            <a:xfrm rot="20926683">
              <a:off x="1923711" y="3364494"/>
              <a:ext cx="2907480" cy="63069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0903073-D0B5-024F-0D24-C15946AE3E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1" t="1" r="43605" b="-9769"/>
            <a:stretch/>
          </p:blipFill>
          <p:spPr>
            <a:xfrm rot="20926683" flipV="1">
              <a:off x="1925494" y="3355823"/>
              <a:ext cx="2881701" cy="51874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91E3634-D578-B4F8-2480-FF28039EB760}"/>
              </a:ext>
            </a:extLst>
          </p:cNvPr>
          <p:cNvSpPr txBox="1"/>
          <p:nvPr/>
        </p:nvSpPr>
        <p:spPr>
          <a:xfrm>
            <a:off x="8400233" y="5117810"/>
            <a:ext cx="54383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T</a:t>
            </a:r>
            <a:r>
              <a:rPr lang="en-US" sz="24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8CC1729-AE41-2DB7-07DA-724554EAF47C}"/>
              </a:ext>
            </a:extLst>
          </p:cNvPr>
          <p:cNvSpPr/>
          <p:nvPr/>
        </p:nvSpPr>
        <p:spPr>
          <a:xfrm>
            <a:off x="7044446" y="3065942"/>
            <a:ext cx="475488" cy="1115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119B2C-C801-E23E-44DA-D38ACEFC8992}"/>
              </a:ext>
            </a:extLst>
          </p:cNvPr>
          <p:cNvCxnSpPr/>
          <p:nvPr/>
        </p:nvCxnSpPr>
        <p:spPr>
          <a:xfrm flipV="1">
            <a:off x="7282190" y="4002310"/>
            <a:ext cx="12700" cy="1117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C658E4A-AE93-8579-9EFD-422481AADB46}"/>
              </a:ext>
            </a:extLst>
          </p:cNvPr>
          <p:cNvSpPr/>
          <p:nvPr/>
        </p:nvSpPr>
        <p:spPr>
          <a:xfrm>
            <a:off x="8500103" y="3065942"/>
            <a:ext cx="475488" cy="1115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3550EA9-2027-3E79-660A-6089D1349E48}"/>
              </a:ext>
            </a:extLst>
          </p:cNvPr>
          <p:cNvCxnSpPr/>
          <p:nvPr/>
        </p:nvCxnSpPr>
        <p:spPr>
          <a:xfrm flipV="1">
            <a:off x="8705709" y="4002310"/>
            <a:ext cx="12700" cy="1117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A62D71-0970-D5AF-63DF-48C7A79D3DCE}"/>
              </a:ext>
            </a:extLst>
          </p:cNvPr>
          <p:cNvCxnSpPr>
            <a:cxnSpLocks/>
          </p:cNvCxnSpPr>
          <p:nvPr/>
        </p:nvCxnSpPr>
        <p:spPr>
          <a:xfrm>
            <a:off x="7282195" y="5815765"/>
            <a:ext cx="1423519" cy="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7F2FCFF0-FBA7-0A7C-6404-2887B34393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2086" y="5271909"/>
            <a:ext cx="370545" cy="30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5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repeatCount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CCBAF-8946-1F0A-20F0-A438F594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27.05.2026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C761F-AC05-BFE2-92A2-DDCF74BE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4A2D15-921E-81CD-6B0D-1F075C8E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07645" y="2199503"/>
            <a:ext cx="2379210" cy="269482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77A3E2E-3CB9-26D2-6970-DBD755483BE7}"/>
              </a:ext>
            </a:extLst>
          </p:cNvPr>
          <p:cNvSpPr txBox="1">
            <a:spLocks/>
          </p:cNvSpPr>
          <p:nvPr/>
        </p:nvSpPr>
        <p:spPr>
          <a:xfrm>
            <a:off x="721187" y="29269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From 2 to multiple ears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5BD54CA-6C75-FB3F-539A-DB08F83DC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994" y="2784719"/>
            <a:ext cx="1575286" cy="1575286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E2DCDFB7-422F-C29F-91CB-B2250911A075}"/>
              </a:ext>
            </a:extLst>
          </p:cNvPr>
          <p:cNvSpPr/>
          <p:nvPr/>
        </p:nvSpPr>
        <p:spPr>
          <a:xfrm>
            <a:off x="3723735" y="3162986"/>
            <a:ext cx="174501" cy="4093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3A7AA26-D2DE-EF90-1EE6-A415C45A3B10}"/>
              </a:ext>
            </a:extLst>
          </p:cNvPr>
          <p:cNvSpPr/>
          <p:nvPr/>
        </p:nvSpPr>
        <p:spPr>
          <a:xfrm>
            <a:off x="4368504" y="3180571"/>
            <a:ext cx="174501" cy="4093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C82DB1E-7DDD-D8D7-8A01-C44F1B1FC37D}"/>
              </a:ext>
            </a:extLst>
          </p:cNvPr>
          <p:cNvSpPr/>
          <p:nvPr/>
        </p:nvSpPr>
        <p:spPr>
          <a:xfrm>
            <a:off x="7836512" y="3076464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D1C532-0CAD-3F4B-91F8-F0D7B9EE2924}"/>
              </a:ext>
            </a:extLst>
          </p:cNvPr>
          <p:cNvSpPr/>
          <p:nvPr/>
        </p:nvSpPr>
        <p:spPr>
          <a:xfrm>
            <a:off x="8373170" y="3088356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74FFDBD-43B9-9529-2CD3-D713CFF420B5}"/>
              </a:ext>
            </a:extLst>
          </p:cNvPr>
          <p:cNvSpPr/>
          <p:nvPr/>
        </p:nvSpPr>
        <p:spPr>
          <a:xfrm>
            <a:off x="7529469" y="2805934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7913F0B-97F5-E9C3-DC68-9C4AFC34ED35}"/>
              </a:ext>
            </a:extLst>
          </p:cNvPr>
          <p:cNvSpPr/>
          <p:nvPr/>
        </p:nvSpPr>
        <p:spPr>
          <a:xfrm>
            <a:off x="7965878" y="2628868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FB90451-2515-4756-2BF6-4EC1D0FA8F11}"/>
              </a:ext>
            </a:extLst>
          </p:cNvPr>
          <p:cNvSpPr/>
          <p:nvPr/>
        </p:nvSpPr>
        <p:spPr>
          <a:xfrm>
            <a:off x="8531684" y="2673022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F9F904A-B211-F14A-A9DA-70AD17ADAB2D}"/>
              </a:ext>
            </a:extLst>
          </p:cNvPr>
          <p:cNvSpPr/>
          <p:nvPr/>
        </p:nvSpPr>
        <p:spPr>
          <a:xfrm>
            <a:off x="8860456" y="3110371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A04142A-06E3-2596-DF10-6CE1DFF33357}"/>
              </a:ext>
            </a:extLst>
          </p:cNvPr>
          <p:cNvSpPr/>
          <p:nvPr/>
        </p:nvSpPr>
        <p:spPr>
          <a:xfrm>
            <a:off x="7270727" y="3185078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4ADA1FC-803D-6790-8BB1-B82524E30635}"/>
              </a:ext>
            </a:extLst>
          </p:cNvPr>
          <p:cNvSpPr/>
          <p:nvPr/>
        </p:nvSpPr>
        <p:spPr>
          <a:xfrm>
            <a:off x="7703425" y="3588237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4F55DBA-8089-7893-A6B3-50FE1F9DD93B}"/>
              </a:ext>
            </a:extLst>
          </p:cNvPr>
          <p:cNvSpPr/>
          <p:nvPr/>
        </p:nvSpPr>
        <p:spPr>
          <a:xfrm>
            <a:off x="8504402" y="3580269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B418F61-23C6-61AE-EDF4-2A4F91B81877}"/>
              </a:ext>
            </a:extLst>
          </p:cNvPr>
          <p:cNvSpPr/>
          <p:nvPr/>
        </p:nvSpPr>
        <p:spPr>
          <a:xfrm>
            <a:off x="7270727" y="3780413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B032D4A-713D-C6B2-FC17-210D074AABEE}"/>
              </a:ext>
            </a:extLst>
          </p:cNvPr>
          <p:cNvSpPr/>
          <p:nvPr/>
        </p:nvSpPr>
        <p:spPr>
          <a:xfrm>
            <a:off x="7549057" y="4164283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44407FA-3BC3-4EA8-15E7-56784E6B67E3}"/>
              </a:ext>
            </a:extLst>
          </p:cNvPr>
          <p:cNvSpPr/>
          <p:nvPr/>
        </p:nvSpPr>
        <p:spPr>
          <a:xfrm>
            <a:off x="8125673" y="3950218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B3DA5B2-6B32-0DBF-C1E7-5844E3FA88A4}"/>
              </a:ext>
            </a:extLst>
          </p:cNvPr>
          <p:cNvSpPr/>
          <p:nvPr/>
        </p:nvSpPr>
        <p:spPr>
          <a:xfrm>
            <a:off x="8116405" y="4327401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5FC23E-F231-7834-A716-8F95DAB6EE44}"/>
              </a:ext>
            </a:extLst>
          </p:cNvPr>
          <p:cNvSpPr/>
          <p:nvPr/>
        </p:nvSpPr>
        <p:spPr>
          <a:xfrm>
            <a:off x="8625228" y="4120518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184B242-8EEE-C476-284A-6464CBAE7685}"/>
              </a:ext>
            </a:extLst>
          </p:cNvPr>
          <p:cNvSpPr/>
          <p:nvPr/>
        </p:nvSpPr>
        <p:spPr>
          <a:xfrm>
            <a:off x="8871132" y="3699502"/>
            <a:ext cx="180739" cy="173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79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5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5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65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50"/>
                            </p:stCondLst>
                            <p:childTnLst>
                              <p:par>
                                <p:cTn id="6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00"/>
                            </p:stCondLst>
                            <p:childTnLst>
                              <p:par>
                                <p:cTn id="6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4C057-5F45-CB3D-5870-FADF6FAC6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CBC7C0-0876-B5F6-7B58-23359849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AIr particles">
            <a:hlinkClick r:id="" action="ppaction://media"/>
            <a:extLst>
              <a:ext uri="{FF2B5EF4-FFF2-40B4-BE49-F238E27FC236}">
                <a16:creationId xmlns:a16="http://schemas.microsoft.com/office/drawing/2014/main" id="{D3027B05-D623-96F9-446A-04DAB30A98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865" t="7503" r="766" b="10588"/>
          <a:stretch/>
        </p:blipFill>
        <p:spPr>
          <a:xfrm rot="19774275">
            <a:off x="3585647" y="3047709"/>
            <a:ext cx="5368609" cy="888118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9EB19E7B-6A11-B886-20A4-D66AA99FD550}"/>
              </a:ext>
            </a:extLst>
          </p:cNvPr>
          <p:cNvSpPr txBox="1">
            <a:spLocks/>
          </p:cNvSpPr>
          <p:nvPr/>
        </p:nvSpPr>
        <p:spPr>
          <a:xfrm>
            <a:off x="721189" y="30313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Delay and sum beamforming</a:t>
            </a:r>
          </a:p>
        </p:txBody>
      </p:sp>
      <p:grpSp>
        <p:nvGrpSpPr>
          <p:cNvPr id="6" name="Group 141">
            <a:extLst>
              <a:ext uri="{FF2B5EF4-FFF2-40B4-BE49-F238E27FC236}">
                <a16:creationId xmlns:a16="http://schemas.microsoft.com/office/drawing/2014/main" id="{E7C73D2D-D487-CC5E-74A7-5CFE1B24C992}"/>
              </a:ext>
            </a:extLst>
          </p:cNvPr>
          <p:cNvGrpSpPr>
            <a:grpSpLocks/>
          </p:cNvGrpSpPr>
          <p:nvPr/>
        </p:nvGrpSpPr>
        <p:grpSpPr bwMode="auto">
          <a:xfrm rot="757157">
            <a:off x="3651980" y="1943739"/>
            <a:ext cx="3677716" cy="3484862"/>
            <a:chOff x="269318" y="621030"/>
            <a:chExt cx="5670953" cy="5372454"/>
          </a:xfrm>
        </p:grpSpPr>
        <p:cxnSp>
          <p:nvCxnSpPr>
            <p:cNvPr id="7" name="Straight Connector 8">
              <a:extLst>
                <a:ext uri="{FF2B5EF4-FFF2-40B4-BE49-F238E27FC236}">
                  <a16:creationId xmlns:a16="http://schemas.microsoft.com/office/drawing/2014/main" id="{9F91CFF5-E698-FD8C-A4A2-9C708D3F98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10499" y="2277236"/>
              <a:ext cx="3241004" cy="28805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Straight Connector 9">
              <a:extLst>
                <a:ext uri="{FF2B5EF4-FFF2-40B4-BE49-F238E27FC236}">
                  <a16:creationId xmlns:a16="http://schemas.microsoft.com/office/drawing/2014/main" id="{1AA871D8-E016-5772-BB1B-CD633C6840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99267" y="621030"/>
              <a:ext cx="3241004" cy="28805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Straight Connector 10">
              <a:extLst>
                <a:ext uri="{FF2B5EF4-FFF2-40B4-BE49-F238E27FC236}">
                  <a16:creationId xmlns:a16="http://schemas.microsoft.com/office/drawing/2014/main" id="{EECC35FF-BCEE-5EFB-DDF3-9CC3CCD490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9318" y="3112922"/>
              <a:ext cx="3241004" cy="288056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11">
              <a:extLst>
                <a:ext uri="{FF2B5EF4-FFF2-40B4-BE49-F238E27FC236}">
                  <a16:creationId xmlns:a16="http://schemas.microsoft.com/office/drawing/2014/main" id="{D35D8EAA-1AD5-AA53-3DAB-E6C6841F4B3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84028" y="1447666"/>
              <a:ext cx="3241004" cy="288056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68E51B2-A867-00F2-6109-563EBAF8C0C0}"/>
              </a:ext>
            </a:extLst>
          </p:cNvPr>
          <p:cNvGrpSpPr/>
          <p:nvPr/>
        </p:nvGrpSpPr>
        <p:grpSpPr>
          <a:xfrm>
            <a:off x="6415885" y="4795275"/>
            <a:ext cx="1551505" cy="724913"/>
            <a:chOff x="4891880" y="4795270"/>
            <a:chExt cx="1551505" cy="724913"/>
          </a:xfrm>
        </p:grpSpPr>
        <p:cxnSp>
          <p:nvCxnSpPr>
            <p:cNvPr id="12" name="Straight Connector 13">
              <a:extLst>
                <a:ext uri="{FF2B5EF4-FFF2-40B4-BE49-F238E27FC236}">
                  <a16:creationId xmlns:a16="http://schemas.microsoft.com/office/drawing/2014/main" id="{71E489DE-1DDC-E0C8-79DF-EA84E62CE8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891880" y="4795270"/>
              <a:ext cx="975015" cy="71312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stealth" w="lg" len="lg"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40">
              <a:extLst>
                <a:ext uri="{FF2B5EF4-FFF2-40B4-BE49-F238E27FC236}">
                  <a16:creationId xmlns:a16="http://schemas.microsoft.com/office/drawing/2014/main" id="{AD1FD76E-3A17-C3F2-68E7-D8398B98E1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12961">
              <a:off x="4898748" y="5150295"/>
              <a:ext cx="15446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Sound waves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561A01-37C4-1EFE-A0AC-DB51F1A2FC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18603" y="2124075"/>
            <a:ext cx="37195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A45F66C-8FCE-91F5-D377-5F8AC071CAA2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7488260" y="2025655"/>
            <a:ext cx="204788" cy="204787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99AC3C-ED81-3DE3-E728-DB2216CC0DDD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8004202" y="2017713"/>
            <a:ext cx="204787" cy="20478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id="{56D334E4-B164-542B-0E4C-64307BB710F6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8520928" y="2026444"/>
            <a:ext cx="204788" cy="2032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E62E64F-D123-0770-CB23-CA5BFB9A392F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9037660" y="2022480"/>
            <a:ext cx="204788" cy="204787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DEEDC8A-56C7-F9C1-4DB3-B1999C350081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9554396" y="2024857"/>
            <a:ext cx="204787" cy="2032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pic>
        <p:nvPicPr>
          <p:cNvPr id="20" name="Picture 19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27BFB9DA-80F6-9EDD-88CE-E1FAB0C32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451" y="4411872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33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0.21285 -0.17847 " pathEditMode="relative" rAng="0" ptsTypes="AA">
                                      <p:cBhvr>
                                        <p:cTn id="12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42" y="-89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21337 -0.20972 " pathEditMode="relative" rAng="0" ptsTypes="AA">
                                      <p:cBhvr>
                                        <p:cTn id="14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0" y="-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F3284F-BEB3-76DC-8204-430CA4D41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2AC86-5C2F-5CD1-BE6F-DB049124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Picture 3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8E81CCEB-99C2-42C1-A250-DD948A809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7" y="3817837"/>
            <a:ext cx="2197100" cy="124460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B20C34DC-52CA-317C-36AF-38A63E254BC9}"/>
              </a:ext>
            </a:extLst>
          </p:cNvPr>
          <p:cNvSpPr txBox="1">
            <a:spLocks/>
          </p:cNvSpPr>
          <p:nvPr/>
        </p:nvSpPr>
        <p:spPr>
          <a:xfrm>
            <a:off x="713467" y="30106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Delay and sum beamforming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31694B-9807-94C7-00AC-132F2ACCE5E8}"/>
              </a:ext>
            </a:extLst>
          </p:cNvPr>
          <p:cNvCxnSpPr/>
          <p:nvPr/>
        </p:nvCxnSpPr>
        <p:spPr>
          <a:xfrm>
            <a:off x="1981205" y="3248025"/>
            <a:ext cx="2601913" cy="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5">
            <a:extLst>
              <a:ext uri="{FF2B5EF4-FFF2-40B4-BE49-F238E27FC236}">
                <a16:creationId xmlns:a16="http://schemas.microsoft.com/office/drawing/2014/main" id="{B09166EE-38CE-1483-0AC7-AFC8BBEA0BC7}"/>
              </a:ext>
            </a:extLst>
          </p:cNvPr>
          <p:cNvSpPr>
            <a:spLocks/>
          </p:cNvSpPr>
          <p:nvPr/>
        </p:nvSpPr>
        <p:spPr bwMode="auto">
          <a:xfrm>
            <a:off x="5699125" y="221138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939F48-5ABE-34CE-DEF7-CFB6B499FCC8}"/>
              </a:ext>
            </a:extLst>
          </p:cNvPr>
          <p:cNvCxnSpPr/>
          <p:nvPr/>
        </p:nvCxnSpPr>
        <p:spPr>
          <a:xfrm rot="16200000" flipV="1">
            <a:off x="5466561" y="3291682"/>
            <a:ext cx="523875" cy="79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52F1EF-BF4A-42D8-04AF-BDF03FDA983F}"/>
              </a:ext>
            </a:extLst>
          </p:cNvPr>
          <p:cNvCxnSpPr/>
          <p:nvPr/>
        </p:nvCxnSpPr>
        <p:spPr>
          <a:xfrm>
            <a:off x="5718180" y="3557588"/>
            <a:ext cx="1223963" cy="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8">
            <a:extLst>
              <a:ext uri="{FF2B5EF4-FFF2-40B4-BE49-F238E27FC236}">
                <a16:creationId xmlns:a16="http://schemas.microsoft.com/office/drawing/2014/main" id="{DDE67C72-9036-03DF-DC74-F5EC4F40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3057530"/>
            <a:ext cx="17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3DA8ED68-8178-D682-506A-DCE5A9A46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3532193"/>
            <a:ext cx="668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D75A1E-CA63-0BDE-C689-2349BE69CE49}"/>
              </a:ext>
            </a:extLst>
          </p:cNvPr>
          <p:cNvCxnSpPr/>
          <p:nvPr/>
        </p:nvCxnSpPr>
        <p:spPr>
          <a:xfrm rot="16200000" flipV="1">
            <a:off x="5452269" y="4150519"/>
            <a:ext cx="520700" cy="79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AAB095-C666-1292-0F7E-AE069B241B54}"/>
              </a:ext>
            </a:extLst>
          </p:cNvPr>
          <p:cNvCxnSpPr/>
          <p:nvPr/>
        </p:nvCxnSpPr>
        <p:spPr>
          <a:xfrm>
            <a:off x="5703888" y="4414838"/>
            <a:ext cx="1236662" cy="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2">
            <a:extLst>
              <a:ext uri="{FF2B5EF4-FFF2-40B4-BE49-F238E27FC236}">
                <a16:creationId xmlns:a16="http://schemas.microsoft.com/office/drawing/2014/main" id="{918863E6-0476-81E5-5CAA-F0FE75784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30" y="4362455"/>
            <a:ext cx="576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6EE85733-5059-5DBE-E83B-AED3272D4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921130"/>
            <a:ext cx="2143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0F3B12-AFFC-BC3C-0256-EE3B129D891F}"/>
              </a:ext>
            </a:extLst>
          </p:cNvPr>
          <p:cNvSpPr/>
          <p:nvPr/>
        </p:nvSpPr>
        <p:spPr>
          <a:xfrm>
            <a:off x="6900863" y="2363788"/>
            <a:ext cx="417512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242430-6EED-84DD-AC49-4DFB993DEE3C}"/>
              </a:ext>
            </a:extLst>
          </p:cNvPr>
          <p:cNvSpPr/>
          <p:nvPr/>
        </p:nvSpPr>
        <p:spPr>
          <a:xfrm>
            <a:off x="6969125" y="333533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0E4A9C-CE62-5847-145E-ABCF0D352D06}"/>
              </a:ext>
            </a:extLst>
          </p:cNvPr>
          <p:cNvSpPr/>
          <p:nvPr/>
        </p:nvSpPr>
        <p:spPr>
          <a:xfrm>
            <a:off x="6962775" y="417988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DF80BB-5360-14AE-EAE1-F7A018ABB76D}"/>
              </a:ext>
            </a:extLst>
          </p:cNvPr>
          <p:cNvSpPr/>
          <p:nvPr/>
        </p:nvSpPr>
        <p:spPr>
          <a:xfrm>
            <a:off x="8504238" y="3346450"/>
            <a:ext cx="374650" cy="3937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3484126-F9DD-17AD-E7E5-F1280FE8F8D7}"/>
              </a:ext>
            </a:extLst>
          </p:cNvPr>
          <p:cNvCxnSpPr>
            <a:stCxn id="16" idx="3"/>
            <a:endCxn id="19" idx="1"/>
          </p:cNvCxnSpPr>
          <p:nvPr/>
        </p:nvCxnSpPr>
        <p:spPr>
          <a:xfrm>
            <a:off x="7318375" y="2560638"/>
            <a:ext cx="1239838" cy="842962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32CDBCF-E720-48DD-6FA7-2ACC98F469EC}"/>
              </a:ext>
            </a:extLst>
          </p:cNvPr>
          <p:cNvCxnSpPr/>
          <p:nvPr/>
        </p:nvCxnSpPr>
        <p:spPr>
          <a:xfrm>
            <a:off x="7348543" y="3535363"/>
            <a:ext cx="1152525" cy="1270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C3BB92-AEC3-4C06-006E-7FF5F72E44E6}"/>
              </a:ext>
            </a:extLst>
          </p:cNvPr>
          <p:cNvCxnSpPr>
            <a:stCxn id="18" idx="3"/>
            <a:endCxn id="19" idx="3"/>
          </p:cNvCxnSpPr>
          <p:nvPr/>
        </p:nvCxnSpPr>
        <p:spPr>
          <a:xfrm flipV="1">
            <a:off x="7351713" y="3683000"/>
            <a:ext cx="1206500" cy="6937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1">
            <a:extLst>
              <a:ext uri="{FF2B5EF4-FFF2-40B4-BE49-F238E27FC236}">
                <a16:creationId xmlns:a16="http://schemas.microsoft.com/office/drawing/2014/main" id="{7CFD8694-17D6-C49D-57B1-DBE7202CE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63" y="2466980"/>
            <a:ext cx="55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 Delay:0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4C9ADF7D-E1FB-8C1F-7843-4527AE0E7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22655"/>
            <a:ext cx="533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>
                <a:solidFill>
                  <a:srgbClr val="FF0000"/>
                </a:solidFill>
              </a:rPr>
              <a:t> SUM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FE65C4E-77D4-50F7-F706-698D46A0934C}"/>
              </a:ext>
            </a:extLst>
          </p:cNvPr>
          <p:cNvCxnSpPr/>
          <p:nvPr/>
        </p:nvCxnSpPr>
        <p:spPr>
          <a:xfrm flipV="1">
            <a:off x="8888418" y="3535368"/>
            <a:ext cx="363537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746208F-8801-56BF-3DCD-1925AD83EE3A}"/>
              </a:ext>
            </a:extLst>
          </p:cNvPr>
          <p:cNvCxnSpPr/>
          <p:nvPr/>
        </p:nvCxnSpPr>
        <p:spPr>
          <a:xfrm rot="16200000" flipV="1">
            <a:off x="5388774" y="2277274"/>
            <a:ext cx="600075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4E5554-AD38-6ACD-058A-4F33F0E01C8F}"/>
              </a:ext>
            </a:extLst>
          </p:cNvPr>
          <p:cNvCxnSpPr/>
          <p:nvPr/>
        </p:nvCxnSpPr>
        <p:spPr>
          <a:xfrm>
            <a:off x="5678493" y="2590800"/>
            <a:ext cx="1216025" cy="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6">
            <a:extLst>
              <a:ext uri="{FF2B5EF4-FFF2-40B4-BE49-F238E27FC236}">
                <a16:creationId xmlns:a16="http://schemas.microsoft.com/office/drawing/2014/main" id="{7C0A5581-8C9B-BF3A-82F5-4D0E81442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1998668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77EFE361-5424-5A0A-2720-2048F0BA4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518" y="2581280"/>
            <a:ext cx="523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3F2AABCF-AA43-3F9D-1326-3C4FF697B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3416300"/>
            <a:ext cx="628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3000CD35-08BE-727A-E864-AE32AB4FA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100" y="428943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D4C49DB-B41D-3988-39E5-77A3B2BB2D68}"/>
              </a:ext>
            </a:extLst>
          </p:cNvPr>
          <p:cNvSpPr/>
          <p:nvPr/>
        </p:nvSpPr>
        <p:spPr>
          <a:xfrm rot="18895369">
            <a:off x="2857501" y="3178180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33" name="Oval 7">
            <a:extLst>
              <a:ext uri="{FF2B5EF4-FFF2-40B4-BE49-F238E27FC236}">
                <a16:creationId xmlns:a16="http://schemas.microsoft.com/office/drawing/2014/main" id="{7814CCB4-1295-F77E-E1A0-DA1B31B6F680}"/>
              </a:ext>
            </a:extLst>
          </p:cNvPr>
          <p:cNvSpPr/>
          <p:nvPr/>
        </p:nvSpPr>
        <p:spPr>
          <a:xfrm rot="18895369">
            <a:off x="3222626" y="3175005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5DBEBF5-0A3B-F0F6-7112-EE8528047755}"/>
              </a:ext>
            </a:extLst>
          </p:cNvPr>
          <p:cNvSpPr/>
          <p:nvPr/>
        </p:nvSpPr>
        <p:spPr>
          <a:xfrm rot="18895369">
            <a:off x="3589338" y="3173417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F23D267-3E64-C275-EB44-133268532E8A}"/>
              </a:ext>
            </a:extLst>
          </p:cNvPr>
          <p:cNvSpPr/>
          <p:nvPr/>
        </p:nvSpPr>
        <p:spPr>
          <a:xfrm rot="18895369">
            <a:off x="3954463" y="3170242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7F48B2-246E-26E2-5BA0-541DA7EDD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0450" y="2320925"/>
            <a:ext cx="233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Microphone Array</a:t>
            </a:r>
          </a:p>
        </p:txBody>
      </p:sp>
      <p:cxnSp>
        <p:nvCxnSpPr>
          <p:cNvPr id="37" name="Straight Connector 35">
            <a:extLst>
              <a:ext uri="{FF2B5EF4-FFF2-40B4-BE49-F238E27FC236}">
                <a16:creationId xmlns:a16="http://schemas.microsoft.com/office/drawing/2014/main" id="{239A9B65-D9FD-F0F8-E4B8-397341B92D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20888" y="2797180"/>
            <a:ext cx="1447800" cy="12922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36">
            <a:extLst>
              <a:ext uri="{FF2B5EF4-FFF2-40B4-BE49-F238E27FC236}">
                <a16:creationId xmlns:a16="http://schemas.microsoft.com/office/drawing/2014/main" id="{356A7AF4-0571-717B-B526-FBAED5ACEF3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14513" y="3008318"/>
            <a:ext cx="1447800" cy="12906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Connector 37">
            <a:extLst>
              <a:ext uri="{FF2B5EF4-FFF2-40B4-BE49-F238E27FC236}">
                <a16:creationId xmlns:a16="http://schemas.microsoft.com/office/drawing/2014/main" id="{8A7D145A-F144-97FB-EF63-18D7DBE5383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00200" y="3244850"/>
            <a:ext cx="1447800" cy="1290638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Connector 38">
            <a:extLst>
              <a:ext uri="{FF2B5EF4-FFF2-40B4-BE49-F238E27FC236}">
                <a16:creationId xmlns:a16="http://schemas.microsoft.com/office/drawing/2014/main" id="{95EEBFE9-EC9A-0FA1-90A6-C4715F8AC3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7230" y="2898780"/>
            <a:ext cx="1446213" cy="129222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39">
            <a:extLst>
              <a:ext uri="{FF2B5EF4-FFF2-40B4-BE49-F238E27FC236}">
                <a16:creationId xmlns:a16="http://schemas.microsoft.com/office/drawing/2014/main" id="{096CC580-3CE6-B5FC-3242-01448980F2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11325" y="3121030"/>
            <a:ext cx="1447800" cy="129222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40">
            <a:extLst>
              <a:ext uri="{FF2B5EF4-FFF2-40B4-BE49-F238E27FC236}">
                <a16:creationId xmlns:a16="http://schemas.microsoft.com/office/drawing/2014/main" id="{86CFDCC8-447C-0398-DB8A-03621746A9A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032125" y="4116388"/>
            <a:ext cx="660400" cy="6286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Box 38">
            <a:extLst>
              <a:ext uri="{FF2B5EF4-FFF2-40B4-BE49-F238E27FC236}">
                <a16:creationId xmlns:a16="http://schemas.microsoft.com/office/drawing/2014/main" id="{82BE8DFC-FCFA-2009-D2C1-9DC6EA6DB5A6}"/>
              </a:ext>
            </a:extLst>
          </p:cNvPr>
          <p:cNvSpPr txBox="1">
            <a:spLocks noChangeArrowheads="1"/>
          </p:cNvSpPr>
          <p:nvPr/>
        </p:nvSpPr>
        <p:spPr bwMode="auto">
          <a:xfrm rot="-2773239">
            <a:off x="2705105" y="4416426"/>
            <a:ext cx="160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Sound waves</a:t>
            </a:r>
          </a:p>
        </p:txBody>
      </p:sp>
      <p:sp>
        <p:nvSpPr>
          <p:cNvPr id="44" name="Rectangle 40">
            <a:extLst>
              <a:ext uri="{FF2B5EF4-FFF2-40B4-BE49-F238E27FC236}">
                <a16:creationId xmlns:a16="http://schemas.microsoft.com/office/drawing/2014/main" id="{3B9FC892-C925-7ADB-EE19-80CB62070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5" y="5816600"/>
            <a:ext cx="68405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solidFill>
                  <a:srgbClr val="1E1E1E"/>
                </a:solidFill>
              </a:rPr>
              <a:t>The sound waves arrive each individual microphone at different times 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B6A179A-EB60-BB46-C989-9D58A2E05E7F}"/>
              </a:ext>
            </a:extLst>
          </p:cNvPr>
          <p:cNvSpPr/>
          <p:nvPr/>
        </p:nvSpPr>
        <p:spPr>
          <a:xfrm rot="18895369">
            <a:off x="2492376" y="3175005"/>
            <a:ext cx="146050" cy="142875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34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0698BF-77F2-9D46-736E-C3880D351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E66AD-F2D6-6D2C-F562-2BA6E7D95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FA0604-F517-45CB-2117-82261CEE657F}"/>
              </a:ext>
            </a:extLst>
          </p:cNvPr>
          <p:cNvSpPr txBox="1">
            <a:spLocks/>
          </p:cNvSpPr>
          <p:nvPr/>
        </p:nvSpPr>
        <p:spPr>
          <a:xfrm>
            <a:off x="718911" y="31284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Delay and sum beamforming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ED41D27-7933-6176-9603-EF63D98DD1CD}"/>
              </a:ext>
            </a:extLst>
          </p:cNvPr>
          <p:cNvSpPr>
            <a:spLocks/>
          </p:cNvSpPr>
          <p:nvPr/>
        </p:nvSpPr>
        <p:spPr bwMode="auto">
          <a:xfrm>
            <a:off x="5711825" y="221138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19050" cap="flat" cmpd="sng">
            <a:solidFill>
              <a:srgbClr val="1E1E1E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88401CA-3145-ADEB-6791-069411A1012C}"/>
              </a:ext>
            </a:extLst>
          </p:cNvPr>
          <p:cNvSpPr>
            <a:spLocks/>
          </p:cNvSpPr>
          <p:nvPr/>
        </p:nvSpPr>
        <p:spPr bwMode="auto">
          <a:xfrm>
            <a:off x="5965825" y="318928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0E07E6-3ABD-8FFD-EF7C-F89FA0A58C9E}"/>
              </a:ext>
            </a:extLst>
          </p:cNvPr>
          <p:cNvCxnSpPr/>
          <p:nvPr/>
        </p:nvCxnSpPr>
        <p:spPr>
          <a:xfrm>
            <a:off x="1981205" y="3248025"/>
            <a:ext cx="2601913" cy="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D5572098-31E1-50C0-66E8-255226B14E77}"/>
              </a:ext>
            </a:extLst>
          </p:cNvPr>
          <p:cNvSpPr/>
          <p:nvPr/>
        </p:nvSpPr>
        <p:spPr>
          <a:xfrm rot="18895369">
            <a:off x="2492376" y="3178180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5955A2-7738-BB5F-C324-8E93389FBBCB}"/>
              </a:ext>
            </a:extLst>
          </p:cNvPr>
          <p:cNvSpPr/>
          <p:nvPr/>
        </p:nvSpPr>
        <p:spPr>
          <a:xfrm rot="18895369">
            <a:off x="2857501" y="3178180"/>
            <a:ext cx="146050" cy="142875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10" name="Oval 7">
            <a:extLst>
              <a:ext uri="{FF2B5EF4-FFF2-40B4-BE49-F238E27FC236}">
                <a16:creationId xmlns:a16="http://schemas.microsoft.com/office/drawing/2014/main" id="{348F7FF9-9F04-FDA6-7449-C1A95C07AD59}"/>
              </a:ext>
            </a:extLst>
          </p:cNvPr>
          <p:cNvSpPr/>
          <p:nvPr/>
        </p:nvSpPr>
        <p:spPr>
          <a:xfrm rot="18895369">
            <a:off x="3222626" y="3175005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8EBB511-08DD-C6FE-DF31-0897C8B5868C}"/>
              </a:ext>
            </a:extLst>
          </p:cNvPr>
          <p:cNvSpPr/>
          <p:nvPr/>
        </p:nvSpPr>
        <p:spPr>
          <a:xfrm rot="18895369">
            <a:off x="3589338" y="3173417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6DDA66D-4776-8FF6-3CE6-44569C3DE69E}"/>
              </a:ext>
            </a:extLst>
          </p:cNvPr>
          <p:cNvSpPr/>
          <p:nvPr/>
        </p:nvSpPr>
        <p:spPr>
          <a:xfrm rot="18895369">
            <a:off x="3954463" y="3170242"/>
            <a:ext cx="146050" cy="1428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/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9D27ED67-1F64-BB11-53AF-E4475972E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0450" y="2320925"/>
            <a:ext cx="233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Microphone Array</a:t>
            </a:r>
          </a:p>
        </p:txBody>
      </p:sp>
      <p:grpSp>
        <p:nvGrpSpPr>
          <p:cNvPr id="14" name="Group 141">
            <a:extLst>
              <a:ext uri="{FF2B5EF4-FFF2-40B4-BE49-F238E27FC236}">
                <a16:creationId xmlns:a16="http://schemas.microsoft.com/office/drawing/2014/main" id="{029823BA-EA1C-7F63-47E4-C6815B656C92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819405"/>
            <a:ext cx="1868488" cy="1738313"/>
            <a:chOff x="440542" y="2270318"/>
            <a:chExt cx="4180993" cy="387664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4F60DEE-C3B0-6BAA-BB1B-FC68A1FB1E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20288" y="2740981"/>
              <a:ext cx="3241388" cy="287964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1A8DF3-D210-EBBB-9243-247C04FBD3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82633" y="2270318"/>
              <a:ext cx="3238902" cy="287964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E9712E8-55B9-3B7A-5EA2-F5FC4FA9C6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0542" y="3267314"/>
              <a:ext cx="3238903" cy="287964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E94363-F62D-4BE9-1C65-039D94BA35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71346" y="2498058"/>
              <a:ext cx="3238903" cy="287964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95DC47-5B42-2640-7832-DB80917E7A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9115" y="2994026"/>
              <a:ext cx="3241388" cy="287964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B85046-DBBE-FCC8-D49D-10043078C5F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478213" y="4116388"/>
            <a:ext cx="660400" cy="6286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" name="TextBox 38">
            <a:extLst>
              <a:ext uri="{FF2B5EF4-FFF2-40B4-BE49-F238E27FC236}">
                <a16:creationId xmlns:a16="http://schemas.microsoft.com/office/drawing/2014/main" id="{5976B464-532F-3B36-57B0-5BB3828438B9}"/>
              </a:ext>
            </a:extLst>
          </p:cNvPr>
          <p:cNvSpPr txBox="1">
            <a:spLocks noChangeArrowheads="1"/>
          </p:cNvSpPr>
          <p:nvPr/>
        </p:nvSpPr>
        <p:spPr bwMode="auto">
          <a:xfrm rot="-2773239">
            <a:off x="3161511" y="4415632"/>
            <a:ext cx="160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Sound waves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03D426-BE24-3173-81AE-89AE20E2D52E}"/>
              </a:ext>
            </a:extLst>
          </p:cNvPr>
          <p:cNvCxnSpPr/>
          <p:nvPr/>
        </p:nvCxnSpPr>
        <p:spPr>
          <a:xfrm rot="16200000" flipV="1">
            <a:off x="5466561" y="3291682"/>
            <a:ext cx="523875" cy="79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4C4EC53-8B87-ED3F-8BF6-2AAE30BF0761}"/>
              </a:ext>
            </a:extLst>
          </p:cNvPr>
          <p:cNvCxnSpPr/>
          <p:nvPr/>
        </p:nvCxnSpPr>
        <p:spPr>
          <a:xfrm>
            <a:off x="5727705" y="3557588"/>
            <a:ext cx="1223963" cy="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9880038-638B-A377-6A0D-91C94FA7A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3057530"/>
            <a:ext cx="17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A41EF3-E728-605D-741D-2576D7E2E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3532193"/>
            <a:ext cx="668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1413E3D-046E-DC4B-FEC7-EF1801A53905}"/>
              </a:ext>
            </a:extLst>
          </p:cNvPr>
          <p:cNvCxnSpPr/>
          <p:nvPr/>
        </p:nvCxnSpPr>
        <p:spPr>
          <a:xfrm rot="16200000" flipV="1">
            <a:off x="5452269" y="4150519"/>
            <a:ext cx="520700" cy="79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848224-78F1-B56F-D22C-E8E75EAAD7FB}"/>
              </a:ext>
            </a:extLst>
          </p:cNvPr>
          <p:cNvCxnSpPr/>
          <p:nvPr/>
        </p:nvCxnSpPr>
        <p:spPr>
          <a:xfrm>
            <a:off x="5711830" y="4414838"/>
            <a:ext cx="1236663" cy="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7A853AF-6888-7A00-7E75-FF2B0C83A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30" y="4362455"/>
            <a:ext cx="576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58DDBB-8728-9F16-62CC-9858C7B41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921130"/>
            <a:ext cx="2143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E633F3E-F104-133F-2383-D6B2CF124894}"/>
              </a:ext>
            </a:extLst>
          </p:cNvPr>
          <p:cNvSpPr/>
          <p:nvPr/>
        </p:nvSpPr>
        <p:spPr>
          <a:xfrm>
            <a:off x="6900863" y="2363788"/>
            <a:ext cx="417512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CB2B6-CB0B-C0B6-599B-CD79F0DADB00}"/>
              </a:ext>
            </a:extLst>
          </p:cNvPr>
          <p:cNvSpPr/>
          <p:nvPr/>
        </p:nvSpPr>
        <p:spPr>
          <a:xfrm>
            <a:off x="6969125" y="333533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5DB22EA-5C9F-1E40-5677-A98632A6E972}"/>
              </a:ext>
            </a:extLst>
          </p:cNvPr>
          <p:cNvSpPr/>
          <p:nvPr/>
        </p:nvSpPr>
        <p:spPr>
          <a:xfrm>
            <a:off x="6962775" y="417988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C61D4ED-DA60-B28D-4D09-D1DADF6E3794}"/>
              </a:ext>
            </a:extLst>
          </p:cNvPr>
          <p:cNvSpPr/>
          <p:nvPr/>
        </p:nvSpPr>
        <p:spPr>
          <a:xfrm>
            <a:off x="8504238" y="3346450"/>
            <a:ext cx="374650" cy="3937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8BC493A-E12A-7DD2-C155-E78DE83584E8}"/>
              </a:ext>
            </a:extLst>
          </p:cNvPr>
          <p:cNvCxnSpPr>
            <a:stCxn id="30" idx="3"/>
            <a:endCxn id="33" idx="1"/>
          </p:cNvCxnSpPr>
          <p:nvPr/>
        </p:nvCxnSpPr>
        <p:spPr>
          <a:xfrm>
            <a:off x="7318375" y="2560638"/>
            <a:ext cx="1239838" cy="842962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0D29AB6-89C8-F070-DEF9-5FA25AF0D5AA}"/>
              </a:ext>
            </a:extLst>
          </p:cNvPr>
          <p:cNvCxnSpPr/>
          <p:nvPr/>
        </p:nvCxnSpPr>
        <p:spPr>
          <a:xfrm>
            <a:off x="7348543" y="3535363"/>
            <a:ext cx="1152525" cy="1270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50FD4E-2A55-4E61-4EAA-A5A0E28F7FA2}"/>
              </a:ext>
            </a:extLst>
          </p:cNvPr>
          <p:cNvCxnSpPr>
            <a:stCxn id="32" idx="3"/>
            <a:endCxn id="33" idx="3"/>
          </p:cNvCxnSpPr>
          <p:nvPr/>
        </p:nvCxnSpPr>
        <p:spPr>
          <a:xfrm flipV="1">
            <a:off x="7351713" y="3683000"/>
            <a:ext cx="1206500" cy="6937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135EC6-2699-81AA-CA33-8E91B157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63" y="2466980"/>
            <a:ext cx="55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 Delay:1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B28076-C5B9-6AE1-1FB9-8465D02EB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22655"/>
            <a:ext cx="533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>
                <a:solidFill>
                  <a:srgbClr val="FF0000"/>
                </a:solidFill>
              </a:rPr>
              <a:t> SUM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854DC0-74E7-ACFF-5805-D2D708425032}"/>
              </a:ext>
            </a:extLst>
          </p:cNvPr>
          <p:cNvCxnSpPr/>
          <p:nvPr/>
        </p:nvCxnSpPr>
        <p:spPr>
          <a:xfrm flipV="1">
            <a:off x="8878893" y="3535368"/>
            <a:ext cx="363537" cy="7937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CC9605E-4E79-0C26-A73F-4D5CD57BE0A7}"/>
              </a:ext>
            </a:extLst>
          </p:cNvPr>
          <p:cNvCxnSpPr/>
          <p:nvPr/>
        </p:nvCxnSpPr>
        <p:spPr>
          <a:xfrm rot="16200000" flipV="1">
            <a:off x="5388774" y="2277274"/>
            <a:ext cx="600075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7F8DC1-9A9E-5EED-91AA-B30A621652E5}"/>
              </a:ext>
            </a:extLst>
          </p:cNvPr>
          <p:cNvCxnSpPr/>
          <p:nvPr/>
        </p:nvCxnSpPr>
        <p:spPr>
          <a:xfrm>
            <a:off x="5686430" y="2581275"/>
            <a:ext cx="1216025" cy="15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7062A5D-3BEB-7157-ABD4-EBF0C85AC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1998668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C8C4A4-3E3B-3FAD-009D-075E8077F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518" y="2581280"/>
            <a:ext cx="523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E31EAA6-1DCB-ADD7-B976-632F892BF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3416300"/>
            <a:ext cx="628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607A76-4884-B1F4-B462-A96A1B8E3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100" y="428943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pic>
        <p:nvPicPr>
          <p:cNvPr id="46" name="Picture 45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53B3B092-723F-FA1D-2F93-46E927FAD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7" y="3817837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0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6E1078-8DBB-F827-B652-B6E84E693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7BE78-EAEB-0B45-53AE-431D44F21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8AFD9C-CB0E-5F81-840A-86955F70BF71}"/>
              </a:ext>
            </a:extLst>
          </p:cNvPr>
          <p:cNvSpPr txBox="1">
            <a:spLocks/>
          </p:cNvSpPr>
          <p:nvPr/>
        </p:nvSpPr>
        <p:spPr>
          <a:xfrm>
            <a:off x="715281" y="31388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Delay and sum beamforming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964FD22-4354-63FD-438F-ACBAB9B47227}"/>
              </a:ext>
            </a:extLst>
          </p:cNvPr>
          <p:cNvSpPr>
            <a:spLocks/>
          </p:cNvSpPr>
          <p:nvPr/>
        </p:nvSpPr>
        <p:spPr bwMode="auto">
          <a:xfrm>
            <a:off x="5711825" y="220503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19050" cap="flat" cmpd="sng">
            <a:solidFill>
              <a:srgbClr val="1E1E1E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2B98DDE-8AD5-9C79-D375-87C254D516C1}"/>
              </a:ext>
            </a:extLst>
          </p:cNvPr>
          <p:cNvSpPr>
            <a:spLocks/>
          </p:cNvSpPr>
          <p:nvPr/>
        </p:nvSpPr>
        <p:spPr bwMode="auto">
          <a:xfrm>
            <a:off x="5965825" y="318293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19050" cap="flat" cmpd="sng">
            <a:solidFill>
              <a:srgbClr val="1E1E1E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9530488-04CA-ACDD-56C1-CA56DF97EE9D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320930"/>
            <a:ext cx="2686050" cy="3084513"/>
            <a:chOff x="524992" y="2629782"/>
            <a:chExt cx="2685451" cy="3085218"/>
          </a:xfrm>
        </p:grpSpPr>
        <p:grpSp>
          <p:nvGrpSpPr>
            <p:cNvPr id="8" name="Group 27">
              <a:extLst>
                <a:ext uri="{FF2B5EF4-FFF2-40B4-BE49-F238E27FC236}">
                  <a16:creationId xmlns:a16="http://schemas.microsoft.com/office/drawing/2014/main" id="{F3D40BEC-EC54-19C9-491D-A56A78633FA6}"/>
                </a:ext>
              </a:extLst>
            </p:cNvPr>
            <p:cNvGrpSpPr/>
            <p:nvPr/>
          </p:nvGrpSpPr>
          <p:grpSpPr>
            <a:xfrm>
              <a:off x="524992" y="2962635"/>
              <a:ext cx="2602387" cy="1184296"/>
              <a:chOff x="2347310" y="1550196"/>
              <a:chExt cx="4712138" cy="2171868"/>
            </a:xfrm>
            <a:solidFill>
              <a:schemeClr val="tx1"/>
            </a:solidFill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6A12AD5-0BBD-0D32-92CD-8922777DCC16}"/>
                  </a:ext>
                </a:extLst>
              </p:cNvPr>
              <p:cNvCxnSpPr/>
              <p:nvPr/>
            </p:nvCxnSpPr>
            <p:spPr>
              <a:xfrm>
                <a:off x="2347310" y="2639761"/>
                <a:ext cx="4712138" cy="1588"/>
              </a:xfrm>
              <a:prstGeom prst="line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2">
                <a:extLst>
                  <a:ext uri="{FF2B5EF4-FFF2-40B4-BE49-F238E27FC236}">
                    <a16:creationId xmlns:a16="http://schemas.microsoft.com/office/drawing/2014/main" id="{23B31957-F3FB-BFA8-A2C8-3EC1726F3054}"/>
                  </a:ext>
                </a:extLst>
              </p:cNvPr>
              <p:cNvGrpSpPr/>
              <p:nvPr/>
            </p:nvGrpSpPr>
            <p:grpSpPr>
              <a:xfrm rot="18895369">
                <a:off x="3642879" y="1575591"/>
                <a:ext cx="2171868" cy="2121078"/>
                <a:chOff x="5612913" y="2269397"/>
                <a:chExt cx="1416023" cy="1364975"/>
              </a:xfrm>
              <a:grpFill/>
              <a:effectLst/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63356583-143B-2974-9843-68586B2BD5DB}"/>
                    </a:ext>
                  </a:extLst>
                </p:cNvPr>
                <p:cNvSpPr/>
                <p:nvPr/>
              </p:nvSpPr>
              <p:spPr>
                <a:xfrm>
                  <a:off x="5612913" y="2269397"/>
                  <a:ext cx="175174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1A2C8EF-D30D-6415-7772-86AF08B6BEFC}"/>
                    </a:ext>
                  </a:extLst>
                </p:cNvPr>
                <p:cNvSpPr/>
                <p:nvPr/>
              </p:nvSpPr>
              <p:spPr>
                <a:xfrm>
                  <a:off x="5922074" y="2570195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2" name="Oval 7">
                  <a:extLst>
                    <a:ext uri="{FF2B5EF4-FFF2-40B4-BE49-F238E27FC236}">
                      <a16:creationId xmlns:a16="http://schemas.microsoft.com/office/drawing/2014/main" id="{F682D1AB-774B-F136-327F-4F025EED68A2}"/>
                    </a:ext>
                  </a:extLst>
                </p:cNvPr>
                <p:cNvSpPr/>
                <p:nvPr/>
              </p:nvSpPr>
              <p:spPr>
                <a:xfrm>
                  <a:off x="6232634" y="2869324"/>
                  <a:ext cx="175173" cy="166414"/>
                </a:xfrm>
                <a:prstGeom prst="ellips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28DDDD2-A18A-3A7D-DE71-93537A2D23B6}"/>
                    </a:ext>
                  </a:extLst>
                </p:cNvPr>
                <p:cNvSpPr/>
                <p:nvPr/>
              </p:nvSpPr>
              <p:spPr>
                <a:xfrm>
                  <a:off x="6543204" y="3168923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8E7FE5A-68BC-E15F-6EDF-9A4B44C26070}"/>
                    </a:ext>
                  </a:extLst>
                </p:cNvPr>
                <p:cNvSpPr/>
                <p:nvPr/>
              </p:nvSpPr>
              <p:spPr>
                <a:xfrm>
                  <a:off x="6853763" y="3467958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</p:grpSp>
        </p:grpSp>
        <p:sp>
          <p:nvSpPr>
            <p:cNvPr id="9" name="TextBox 35">
              <a:extLst>
                <a:ext uri="{FF2B5EF4-FFF2-40B4-BE49-F238E27FC236}">
                  <a16:creationId xmlns:a16="http://schemas.microsoft.com/office/drawing/2014/main" id="{14753EC6-2F9D-019A-F9F2-89576754A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461" y="2629782"/>
              <a:ext cx="23359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Microphone Array</a:t>
              </a:r>
            </a:p>
          </p:txBody>
        </p:sp>
        <p:grpSp>
          <p:nvGrpSpPr>
            <p:cNvPr id="10" name="Group 141">
              <a:extLst>
                <a:ext uri="{FF2B5EF4-FFF2-40B4-BE49-F238E27FC236}">
                  <a16:creationId xmlns:a16="http://schemas.microsoft.com/office/drawing/2014/main" id="{391D5F89-5DEC-AF82-B25A-78B7A4FA65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3106111"/>
              <a:ext cx="1868238" cy="1738573"/>
              <a:chOff x="440542" y="2270318"/>
              <a:chExt cx="4180993" cy="3876645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465470E-76D5-3E8F-A0B8-F15CE3D29A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20288" y="2740981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26CB9F8-AB89-E873-9BF4-6A7FABE1D3E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382633" y="2270318"/>
                <a:ext cx="3238902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A090F55-6760-56A5-24ED-8AA7B2BE6FE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0542" y="3267314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DA0BFA4-BC22-E0E1-8157-5C051084370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171346" y="2498058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0730691-406E-4C2D-1D96-CCF085C7890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9115" y="2994026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D451A10-19D4-F51E-12A3-8FF869D89F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327227" y="4424809"/>
              <a:ext cx="660476" cy="62867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stealth" w="lg" len="lg"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Box 38">
              <a:extLst>
                <a:ext uri="{FF2B5EF4-FFF2-40B4-BE49-F238E27FC236}">
                  <a16:creationId xmlns:a16="http://schemas.microsoft.com/office/drawing/2014/main" id="{3829D290-8F2C-7D2F-C1D9-266E7CBF7F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773239">
              <a:off x="1933084" y="4724968"/>
              <a:ext cx="16107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Sound waves</a:t>
              </a: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45A7D5F-8BA3-9A51-89D5-531026A99262}"/>
              </a:ext>
            </a:extLst>
          </p:cNvPr>
          <p:cNvCxnSpPr/>
          <p:nvPr/>
        </p:nvCxnSpPr>
        <p:spPr>
          <a:xfrm rot="16200000" flipV="1">
            <a:off x="5466561" y="3291682"/>
            <a:ext cx="523875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040937-9F8E-8259-9453-9149BBA23FDF}"/>
              </a:ext>
            </a:extLst>
          </p:cNvPr>
          <p:cNvCxnSpPr/>
          <p:nvPr/>
        </p:nvCxnSpPr>
        <p:spPr>
          <a:xfrm>
            <a:off x="5727705" y="3557588"/>
            <a:ext cx="12239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63F0AD1-8384-7D40-8613-6D0A905CF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3057530"/>
            <a:ext cx="17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CE5592-3439-57BB-6D9A-6806B4C33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3532193"/>
            <a:ext cx="668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257794B-D5B3-9128-F226-905930A4CFA4}"/>
              </a:ext>
            </a:extLst>
          </p:cNvPr>
          <p:cNvCxnSpPr/>
          <p:nvPr/>
        </p:nvCxnSpPr>
        <p:spPr>
          <a:xfrm rot="16200000" flipV="1">
            <a:off x="5452269" y="4150519"/>
            <a:ext cx="520700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C92B48-E1A0-00BC-5312-455927CA9F92}"/>
              </a:ext>
            </a:extLst>
          </p:cNvPr>
          <p:cNvCxnSpPr/>
          <p:nvPr/>
        </p:nvCxnSpPr>
        <p:spPr>
          <a:xfrm>
            <a:off x="5711830" y="4414838"/>
            <a:ext cx="12366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89DBC7D-804C-9F4F-B143-5FF5FA79A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30" y="4362455"/>
            <a:ext cx="576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473776-9D5C-7498-9ADE-033DBACE5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921130"/>
            <a:ext cx="2143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F352A8-CF3A-0AB6-678D-63AC6ACF9066}"/>
              </a:ext>
            </a:extLst>
          </p:cNvPr>
          <p:cNvSpPr/>
          <p:nvPr/>
        </p:nvSpPr>
        <p:spPr>
          <a:xfrm>
            <a:off x="6900863" y="2363788"/>
            <a:ext cx="417512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D049CE-4E2B-F34F-8D54-DF196E7D0546}"/>
              </a:ext>
            </a:extLst>
          </p:cNvPr>
          <p:cNvSpPr/>
          <p:nvPr/>
        </p:nvSpPr>
        <p:spPr>
          <a:xfrm>
            <a:off x="6969125" y="333533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7B9BBD-6886-9F19-E4E8-175424C143E5}"/>
              </a:ext>
            </a:extLst>
          </p:cNvPr>
          <p:cNvSpPr/>
          <p:nvPr/>
        </p:nvSpPr>
        <p:spPr>
          <a:xfrm>
            <a:off x="6962775" y="417988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FC71654-CF52-44C5-5342-2B6EDAE2BA57}"/>
              </a:ext>
            </a:extLst>
          </p:cNvPr>
          <p:cNvSpPr/>
          <p:nvPr/>
        </p:nvSpPr>
        <p:spPr>
          <a:xfrm>
            <a:off x="8504238" y="3346450"/>
            <a:ext cx="374650" cy="3937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DD7E916-EE66-D8BB-C16D-48DA77FFB0F1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7318375" y="2560638"/>
            <a:ext cx="1239838" cy="842962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4FA294-5962-B224-65CC-3E571A5B94A3}"/>
              </a:ext>
            </a:extLst>
          </p:cNvPr>
          <p:cNvCxnSpPr/>
          <p:nvPr/>
        </p:nvCxnSpPr>
        <p:spPr>
          <a:xfrm>
            <a:off x="7348543" y="3535363"/>
            <a:ext cx="1152525" cy="1270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607C0A7-888B-0E18-0A9E-4DCD603ECE6C}"/>
              </a:ext>
            </a:extLst>
          </p:cNvPr>
          <p:cNvCxnSpPr>
            <a:stCxn id="35" idx="3"/>
            <a:endCxn id="36" idx="3"/>
          </p:cNvCxnSpPr>
          <p:nvPr/>
        </p:nvCxnSpPr>
        <p:spPr>
          <a:xfrm flipV="1">
            <a:off x="7351713" y="3683000"/>
            <a:ext cx="1206500" cy="6937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3C997A4-5A30-5DE8-2F6F-5B81E0238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63" y="2466980"/>
            <a:ext cx="55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 Delay:2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7CDB10-8250-52A8-AD23-AFDC29B9C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30588"/>
            <a:ext cx="533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>
                <a:solidFill>
                  <a:srgbClr val="FF0000"/>
                </a:solidFill>
              </a:rPr>
              <a:t> SUM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6EE0F6E-2C05-874B-C574-3009199F97C8}"/>
              </a:ext>
            </a:extLst>
          </p:cNvPr>
          <p:cNvCxnSpPr/>
          <p:nvPr/>
        </p:nvCxnSpPr>
        <p:spPr>
          <a:xfrm flipV="1">
            <a:off x="8878893" y="3535368"/>
            <a:ext cx="363537" cy="7937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625903F-5A5D-09C4-FA27-08E3FD6829DB}"/>
              </a:ext>
            </a:extLst>
          </p:cNvPr>
          <p:cNvCxnSpPr/>
          <p:nvPr/>
        </p:nvCxnSpPr>
        <p:spPr>
          <a:xfrm rot="16200000" flipV="1">
            <a:off x="5388774" y="2277274"/>
            <a:ext cx="600075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919DF12-E459-EAE0-FBE8-65B3F9421388}"/>
              </a:ext>
            </a:extLst>
          </p:cNvPr>
          <p:cNvCxnSpPr/>
          <p:nvPr/>
        </p:nvCxnSpPr>
        <p:spPr>
          <a:xfrm>
            <a:off x="5686430" y="2581275"/>
            <a:ext cx="1216025" cy="15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A79808A-2B06-1377-7834-FCE01EC72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1998668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00CFE34-555F-30AA-908F-7C7BDA812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518" y="2581280"/>
            <a:ext cx="523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F42470-096C-7312-C40F-485DAFDB0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3416300"/>
            <a:ext cx="628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7CFE8A-76E2-126F-2B8A-A00B9459C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100" y="428943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7D5C630A-F7E3-55EB-A9EE-72AA16773001}"/>
              </a:ext>
            </a:extLst>
          </p:cNvPr>
          <p:cNvSpPr>
            <a:spLocks/>
          </p:cNvSpPr>
          <p:nvPr/>
        </p:nvSpPr>
        <p:spPr bwMode="auto">
          <a:xfrm>
            <a:off x="6238875" y="403383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pic>
        <p:nvPicPr>
          <p:cNvPr id="50" name="Picture 49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1726D9B5-8065-BEA2-E58D-FE9F6E031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7" y="3817837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DBF7FC-57AD-27FB-2B08-9D02F3AD1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1FF840-BE00-1260-511A-A370AA930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45A834-8E9C-EEA0-B139-4F65D493B57F}"/>
              </a:ext>
            </a:extLst>
          </p:cNvPr>
          <p:cNvSpPr txBox="1">
            <a:spLocks/>
          </p:cNvSpPr>
          <p:nvPr/>
        </p:nvSpPr>
        <p:spPr>
          <a:xfrm>
            <a:off x="719314" y="31349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Delay and sum beamforming</a:t>
            </a:r>
            <a:endParaRPr lang="en-US" sz="4000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5E8A127-E16D-C52E-FFCE-9DD7EF8297D2}"/>
              </a:ext>
            </a:extLst>
          </p:cNvPr>
          <p:cNvSpPr/>
          <p:nvPr/>
        </p:nvSpPr>
        <p:spPr bwMode="auto">
          <a:xfrm>
            <a:off x="6238875" y="4033838"/>
            <a:ext cx="609600" cy="381000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28D9321-1F3F-F3F7-8B22-2F71ECFE6ACC}"/>
              </a:ext>
            </a:extLst>
          </p:cNvPr>
          <p:cNvSpPr>
            <a:spLocks/>
          </p:cNvSpPr>
          <p:nvPr/>
        </p:nvSpPr>
        <p:spPr bwMode="auto">
          <a:xfrm>
            <a:off x="5965825" y="318293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B2D1EE6-A58D-B783-EEB5-78766123BC86}"/>
              </a:ext>
            </a:extLst>
          </p:cNvPr>
          <p:cNvSpPr>
            <a:spLocks/>
          </p:cNvSpPr>
          <p:nvPr/>
        </p:nvSpPr>
        <p:spPr bwMode="auto">
          <a:xfrm>
            <a:off x="5711825" y="2205038"/>
            <a:ext cx="609600" cy="381000"/>
          </a:xfrm>
          <a:custGeom>
            <a:avLst/>
            <a:gdLst>
              <a:gd name="T0" fmla="*/ 0 w 425450"/>
              <a:gd name="T1" fmla="*/ 291702 h 395817"/>
              <a:gd name="T2" fmla="*/ 4061138 w 425450"/>
              <a:gd name="T3" fmla="*/ 1560 h 395817"/>
              <a:gd name="T4" fmla="*/ 7558229 w 425450"/>
              <a:gd name="T5" fmla="*/ 282341 h 395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nb-NO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AE2438-176E-D9AA-8AE2-20513AF654D7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320930"/>
            <a:ext cx="2686050" cy="3084513"/>
            <a:chOff x="524992" y="2629782"/>
            <a:chExt cx="2685451" cy="3085218"/>
          </a:xfrm>
        </p:grpSpPr>
        <p:grpSp>
          <p:nvGrpSpPr>
            <p:cNvPr id="9" name="Group 27">
              <a:extLst>
                <a:ext uri="{FF2B5EF4-FFF2-40B4-BE49-F238E27FC236}">
                  <a16:creationId xmlns:a16="http://schemas.microsoft.com/office/drawing/2014/main" id="{CDEAA626-9BC2-A82B-DAD4-F929CFD493CB}"/>
                </a:ext>
              </a:extLst>
            </p:cNvPr>
            <p:cNvGrpSpPr/>
            <p:nvPr/>
          </p:nvGrpSpPr>
          <p:grpSpPr>
            <a:xfrm>
              <a:off x="524992" y="2962635"/>
              <a:ext cx="2602387" cy="1184296"/>
              <a:chOff x="2347310" y="1550196"/>
              <a:chExt cx="4712138" cy="2171868"/>
            </a:xfrm>
            <a:solidFill>
              <a:schemeClr val="tx1"/>
            </a:solidFill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B88452D-CDE5-3D0D-F500-C8F1AFF100DD}"/>
                  </a:ext>
                </a:extLst>
              </p:cNvPr>
              <p:cNvCxnSpPr/>
              <p:nvPr/>
            </p:nvCxnSpPr>
            <p:spPr>
              <a:xfrm>
                <a:off x="2347310" y="2639761"/>
                <a:ext cx="4712138" cy="1588"/>
              </a:xfrm>
              <a:prstGeom prst="line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1A5EE83A-991E-6FDF-2C5A-D7671493B7E2}"/>
                  </a:ext>
                </a:extLst>
              </p:cNvPr>
              <p:cNvGrpSpPr/>
              <p:nvPr/>
            </p:nvGrpSpPr>
            <p:grpSpPr>
              <a:xfrm rot="18895369">
                <a:off x="3642879" y="1575591"/>
                <a:ext cx="2171868" cy="2121078"/>
                <a:chOff x="5612913" y="2269397"/>
                <a:chExt cx="1416023" cy="1364975"/>
              </a:xfrm>
              <a:grpFill/>
              <a:effectLst/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80F7A26E-D2DC-A320-C8A2-BC7CF73C145D}"/>
                    </a:ext>
                  </a:extLst>
                </p:cNvPr>
                <p:cNvSpPr/>
                <p:nvPr/>
              </p:nvSpPr>
              <p:spPr>
                <a:xfrm>
                  <a:off x="5612913" y="2269397"/>
                  <a:ext cx="175174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5FB9145-89D4-279C-E29C-B0CA9F05C08E}"/>
                    </a:ext>
                  </a:extLst>
                </p:cNvPr>
                <p:cNvSpPr/>
                <p:nvPr/>
              </p:nvSpPr>
              <p:spPr>
                <a:xfrm>
                  <a:off x="5922074" y="2570195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3" name="Oval 7">
                  <a:extLst>
                    <a:ext uri="{FF2B5EF4-FFF2-40B4-BE49-F238E27FC236}">
                      <a16:creationId xmlns:a16="http://schemas.microsoft.com/office/drawing/2014/main" id="{13A9ECB8-D5CC-B9A3-816D-48869F8810A9}"/>
                    </a:ext>
                  </a:extLst>
                </p:cNvPr>
                <p:cNvSpPr/>
                <p:nvPr/>
              </p:nvSpPr>
              <p:spPr>
                <a:xfrm>
                  <a:off x="6232634" y="2869324"/>
                  <a:ext cx="175173" cy="166414"/>
                </a:xfrm>
                <a:prstGeom prst="ellips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CF6A05BE-6BB6-B11E-7024-0C3CA3BAAB72}"/>
                    </a:ext>
                  </a:extLst>
                </p:cNvPr>
                <p:cNvSpPr/>
                <p:nvPr/>
              </p:nvSpPr>
              <p:spPr>
                <a:xfrm>
                  <a:off x="6543204" y="3168923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6434030-A4C8-878A-EB0C-F419E33CA8FC}"/>
                    </a:ext>
                  </a:extLst>
                </p:cNvPr>
                <p:cNvSpPr/>
                <p:nvPr/>
              </p:nvSpPr>
              <p:spPr>
                <a:xfrm>
                  <a:off x="6853763" y="3467958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</p:grpSp>
        </p:grpSp>
        <p:sp>
          <p:nvSpPr>
            <p:cNvPr id="10" name="TextBox 35">
              <a:extLst>
                <a:ext uri="{FF2B5EF4-FFF2-40B4-BE49-F238E27FC236}">
                  <a16:creationId xmlns:a16="http://schemas.microsoft.com/office/drawing/2014/main" id="{DEF4EB7C-A8D4-567E-BDF9-5F6A03BF0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461" y="2629782"/>
              <a:ext cx="23359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Microphone Array</a:t>
              </a:r>
            </a:p>
          </p:txBody>
        </p:sp>
        <p:grpSp>
          <p:nvGrpSpPr>
            <p:cNvPr id="11" name="Group 141">
              <a:extLst>
                <a:ext uri="{FF2B5EF4-FFF2-40B4-BE49-F238E27FC236}">
                  <a16:creationId xmlns:a16="http://schemas.microsoft.com/office/drawing/2014/main" id="{543F796F-6E9D-81E6-3D42-BD63584F15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3106111"/>
              <a:ext cx="1868238" cy="1738573"/>
              <a:chOff x="440542" y="2270318"/>
              <a:chExt cx="4180993" cy="3876645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8FACC19-CE7E-8FB1-D1C5-DA576668CEE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20288" y="2740981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CCB02F6-276D-2CDB-7D08-188AAD1090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382633" y="2270318"/>
                <a:ext cx="3238902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C398AB5-2855-9F92-C2AD-CBB445D9F35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0542" y="3267314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7670312-2E64-35A7-1C9C-E855ACA1173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171346" y="2498058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C650943-4D00-9F68-51E0-CDE99EA7F76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9115" y="2994026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3BA5DC-D898-08BB-BC6D-C0D16EC8270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327227" y="4424809"/>
              <a:ext cx="660476" cy="62867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stealth" w="lg" len="lg"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38">
              <a:extLst>
                <a:ext uri="{FF2B5EF4-FFF2-40B4-BE49-F238E27FC236}">
                  <a16:creationId xmlns:a16="http://schemas.microsoft.com/office/drawing/2014/main" id="{AADCF31F-9AEA-68B4-06D5-B17877041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773239">
              <a:off x="1933084" y="4724968"/>
              <a:ext cx="16107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Sound waves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C213F9E-824F-6ECD-1BCF-3F5A64AC87C8}"/>
              </a:ext>
            </a:extLst>
          </p:cNvPr>
          <p:cNvCxnSpPr/>
          <p:nvPr/>
        </p:nvCxnSpPr>
        <p:spPr>
          <a:xfrm rot="16200000" flipV="1">
            <a:off x="5466561" y="3291682"/>
            <a:ext cx="523875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FF0BBA-13A4-1B9A-3BD8-E18923F60779}"/>
              </a:ext>
            </a:extLst>
          </p:cNvPr>
          <p:cNvCxnSpPr/>
          <p:nvPr/>
        </p:nvCxnSpPr>
        <p:spPr>
          <a:xfrm>
            <a:off x="5727705" y="3557588"/>
            <a:ext cx="12239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C746396-2130-BC9A-9DCD-AE795D660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3057530"/>
            <a:ext cx="17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00947A-180B-795A-A47A-96E9EB825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3532193"/>
            <a:ext cx="668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E9F5109-F0BE-6851-8E89-EC05CDDCAE94}"/>
              </a:ext>
            </a:extLst>
          </p:cNvPr>
          <p:cNvCxnSpPr/>
          <p:nvPr/>
        </p:nvCxnSpPr>
        <p:spPr>
          <a:xfrm rot="16200000" flipV="1">
            <a:off x="5452269" y="4150519"/>
            <a:ext cx="520700" cy="7938"/>
          </a:xfrm>
          <a:prstGeom prst="line">
            <a:avLst/>
          </a:prstGeom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8F0B42-8739-9163-9BEA-44FB415D717D}"/>
              </a:ext>
            </a:extLst>
          </p:cNvPr>
          <p:cNvCxnSpPr/>
          <p:nvPr/>
        </p:nvCxnSpPr>
        <p:spPr>
          <a:xfrm>
            <a:off x="5711830" y="4414838"/>
            <a:ext cx="12366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FCBD884-65F1-88E4-5308-0637CC0F5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30" y="4362455"/>
            <a:ext cx="576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368FA1-4206-89C9-5B55-6BCD8F0CA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921130"/>
            <a:ext cx="2143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321112-1C61-4AC0-8CF2-3AFA5E8A6945}"/>
              </a:ext>
            </a:extLst>
          </p:cNvPr>
          <p:cNvSpPr/>
          <p:nvPr/>
        </p:nvSpPr>
        <p:spPr>
          <a:xfrm>
            <a:off x="6900863" y="2363788"/>
            <a:ext cx="417512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E26773-76DE-C2A8-81E4-26CF8621C38E}"/>
              </a:ext>
            </a:extLst>
          </p:cNvPr>
          <p:cNvSpPr/>
          <p:nvPr/>
        </p:nvSpPr>
        <p:spPr>
          <a:xfrm>
            <a:off x="6969125" y="333533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662E2A-9C70-5A69-23A8-544962B48203}"/>
              </a:ext>
            </a:extLst>
          </p:cNvPr>
          <p:cNvSpPr/>
          <p:nvPr/>
        </p:nvSpPr>
        <p:spPr>
          <a:xfrm>
            <a:off x="6962775" y="417988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93E61D6-A264-4D27-6033-96CCC7FB3D5E}"/>
              </a:ext>
            </a:extLst>
          </p:cNvPr>
          <p:cNvSpPr/>
          <p:nvPr/>
        </p:nvSpPr>
        <p:spPr>
          <a:xfrm>
            <a:off x="8504238" y="3346450"/>
            <a:ext cx="374650" cy="3937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FC9CFD-C4D2-2EE8-8EF6-D2E447B545BF}"/>
              </a:ext>
            </a:extLst>
          </p:cNvPr>
          <p:cNvCxnSpPr>
            <a:stCxn id="34" idx="3"/>
            <a:endCxn id="37" idx="1"/>
          </p:cNvCxnSpPr>
          <p:nvPr/>
        </p:nvCxnSpPr>
        <p:spPr>
          <a:xfrm>
            <a:off x="7318375" y="2560638"/>
            <a:ext cx="1239838" cy="842962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8630A30-7C24-4C95-DFC3-503CEA180F3C}"/>
              </a:ext>
            </a:extLst>
          </p:cNvPr>
          <p:cNvCxnSpPr/>
          <p:nvPr/>
        </p:nvCxnSpPr>
        <p:spPr>
          <a:xfrm>
            <a:off x="7348543" y="3535363"/>
            <a:ext cx="1152525" cy="1270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B74C859-622A-1F9B-CAD7-E82C470F31DA}"/>
              </a:ext>
            </a:extLst>
          </p:cNvPr>
          <p:cNvCxnSpPr>
            <a:stCxn id="36" idx="3"/>
            <a:endCxn id="37" idx="3"/>
          </p:cNvCxnSpPr>
          <p:nvPr/>
        </p:nvCxnSpPr>
        <p:spPr>
          <a:xfrm flipV="1">
            <a:off x="7351713" y="3683000"/>
            <a:ext cx="1206500" cy="6937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91EBF76-1AED-2813-8088-2740C8C81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63" y="2466980"/>
            <a:ext cx="55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 Delay:2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CB4799-1853-7E7B-F655-5181CD5BA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30588"/>
            <a:ext cx="533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>
                <a:solidFill>
                  <a:srgbClr val="FF0000"/>
                </a:solidFill>
              </a:rPr>
              <a:t> SUM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A90B6F6-1850-F4B0-29F1-5859DB2FADCD}"/>
              </a:ext>
            </a:extLst>
          </p:cNvPr>
          <p:cNvCxnSpPr/>
          <p:nvPr/>
        </p:nvCxnSpPr>
        <p:spPr>
          <a:xfrm flipV="1">
            <a:off x="8878893" y="3535368"/>
            <a:ext cx="363537" cy="7937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8405BB-04A3-C75A-4AAF-4B2A9514F991}"/>
              </a:ext>
            </a:extLst>
          </p:cNvPr>
          <p:cNvCxnSpPr/>
          <p:nvPr/>
        </p:nvCxnSpPr>
        <p:spPr>
          <a:xfrm rot="16200000" flipV="1">
            <a:off x="5388774" y="2277274"/>
            <a:ext cx="600075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1C02B2-EE7C-7DAD-5A0F-EB26A75E7E0C}"/>
              </a:ext>
            </a:extLst>
          </p:cNvPr>
          <p:cNvCxnSpPr/>
          <p:nvPr/>
        </p:nvCxnSpPr>
        <p:spPr>
          <a:xfrm>
            <a:off x="5683250" y="2581275"/>
            <a:ext cx="1214438" cy="15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B3EC537-0237-490D-620A-75D8CA064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1998668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24E1CF-65B0-E715-6897-9C5CB922A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518" y="2581280"/>
            <a:ext cx="523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E50050-E8A9-38CF-1919-03CB87716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3416300"/>
            <a:ext cx="628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A8089CD-C7A8-AF15-8E6B-69999481E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100" y="428943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53A57BC-76E9-C87E-355A-02392AFAC91F}"/>
              </a:ext>
            </a:extLst>
          </p:cNvPr>
          <p:cNvCxnSpPr/>
          <p:nvPr/>
        </p:nvCxnSpPr>
        <p:spPr>
          <a:xfrm>
            <a:off x="6562725" y="1844680"/>
            <a:ext cx="0" cy="2555875"/>
          </a:xfrm>
          <a:prstGeom prst="line">
            <a:avLst/>
          </a:prstGeom>
          <a:ln w="19050" cmpd="sng">
            <a:solidFill>
              <a:srgbClr val="00CC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819A85BE-FF54-58C0-C043-F68D78CC5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7" y="3817837"/>
            <a:ext cx="2197100" cy="124460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C5B6F65-A32E-D91A-A9EE-99178FA03B28}"/>
              </a:ext>
            </a:extLst>
          </p:cNvPr>
          <p:cNvCxnSpPr/>
          <p:nvPr/>
        </p:nvCxnSpPr>
        <p:spPr>
          <a:xfrm rot="16200000" flipV="1">
            <a:off x="5453061" y="4155280"/>
            <a:ext cx="523875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25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479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2396 0.0009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7AC7A-5D8E-A510-3EE1-A4A4AB8E0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99592-741E-EE6D-821E-64E11ACA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BA55AB-2367-EA9F-3526-EBFCD46FD45E}"/>
              </a:ext>
            </a:extLst>
          </p:cNvPr>
          <p:cNvSpPr txBox="1">
            <a:spLocks/>
          </p:cNvSpPr>
          <p:nvPr/>
        </p:nvSpPr>
        <p:spPr>
          <a:xfrm>
            <a:off x="726834" y="30251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Delay and sum beamforming</a:t>
            </a:r>
            <a:endParaRPr lang="en-US" sz="4000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0DE4D91-1409-A4B8-1E90-AAC849DD7A85}"/>
              </a:ext>
            </a:extLst>
          </p:cNvPr>
          <p:cNvSpPr/>
          <p:nvPr/>
        </p:nvSpPr>
        <p:spPr bwMode="auto">
          <a:xfrm>
            <a:off x="6229350" y="4033838"/>
            <a:ext cx="609600" cy="381000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C09C8CE-9A46-FB0A-B157-AB035C6A4D15}"/>
              </a:ext>
            </a:extLst>
          </p:cNvPr>
          <p:cNvSpPr/>
          <p:nvPr/>
        </p:nvSpPr>
        <p:spPr bwMode="auto">
          <a:xfrm>
            <a:off x="6245225" y="3179763"/>
            <a:ext cx="609600" cy="381000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4D1F5B6-684C-6746-F810-8B14CAC3D00C}"/>
              </a:ext>
            </a:extLst>
          </p:cNvPr>
          <p:cNvSpPr/>
          <p:nvPr/>
        </p:nvSpPr>
        <p:spPr bwMode="auto">
          <a:xfrm>
            <a:off x="6181725" y="2205038"/>
            <a:ext cx="609600" cy="381000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4FF503-E4FA-2699-DDF2-20DD3741A8B8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320930"/>
            <a:ext cx="2686050" cy="3084513"/>
            <a:chOff x="524992" y="2629782"/>
            <a:chExt cx="2685451" cy="3085218"/>
          </a:xfrm>
        </p:grpSpPr>
        <p:grpSp>
          <p:nvGrpSpPr>
            <p:cNvPr id="9" name="Group 27">
              <a:extLst>
                <a:ext uri="{FF2B5EF4-FFF2-40B4-BE49-F238E27FC236}">
                  <a16:creationId xmlns:a16="http://schemas.microsoft.com/office/drawing/2014/main" id="{AD1C6095-6592-1C93-D3F6-1ABBD2485A3B}"/>
                </a:ext>
              </a:extLst>
            </p:cNvPr>
            <p:cNvGrpSpPr/>
            <p:nvPr/>
          </p:nvGrpSpPr>
          <p:grpSpPr>
            <a:xfrm>
              <a:off x="524992" y="2962635"/>
              <a:ext cx="2602387" cy="1184296"/>
              <a:chOff x="2347310" y="1550196"/>
              <a:chExt cx="4712138" cy="2171868"/>
            </a:xfrm>
            <a:solidFill>
              <a:schemeClr val="tx1"/>
            </a:solidFill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8FF3707-DBF8-1E61-C776-ADF96E26322C}"/>
                  </a:ext>
                </a:extLst>
              </p:cNvPr>
              <p:cNvCxnSpPr/>
              <p:nvPr/>
            </p:nvCxnSpPr>
            <p:spPr>
              <a:xfrm>
                <a:off x="2347310" y="2639761"/>
                <a:ext cx="4712138" cy="1588"/>
              </a:xfrm>
              <a:prstGeom prst="line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10D66CC2-922A-126D-CF96-505889CC7436}"/>
                  </a:ext>
                </a:extLst>
              </p:cNvPr>
              <p:cNvGrpSpPr/>
              <p:nvPr/>
            </p:nvGrpSpPr>
            <p:grpSpPr>
              <a:xfrm rot="18895369">
                <a:off x="3642879" y="1575591"/>
                <a:ext cx="2171868" cy="2121078"/>
                <a:chOff x="5612913" y="2269397"/>
                <a:chExt cx="1416023" cy="1364975"/>
              </a:xfrm>
              <a:grpFill/>
              <a:effectLst/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3E2C8C2-3EE6-A0BF-15B8-134789EB234D}"/>
                    </a:ext>
                  </a:extLst>
                </p:cNvPr>
                <p:cNvSpPr/>
                <p:nvPr/>
              </p:nvSpPr>
              <p:spPr>
                <a:xfrm>
                  <a:off x="5612913" y="2269397"/>
                  <a:ext cx="175174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7F7354A9-9CF3-02DA-C25D-3F377FFCC1A4}"/>
                    </a:ext>
                  </a:extLst>
                </p:cNvPr>
                <p:cNvSpPr/>
                <p:nvPr/>
              </p:nvSpPr>
              <p:spPr>
                <a:xfrm>
                  <a:off x="5922074" y="2570195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3" name="Oval 7">
                  <a:extLst>
                    <a:ext uri="{FF2B5EF4-FFF2-40B4-BE49-F238E27FC236}">
                      <a16:creationId xmlns:a16="http://schemas.microsoft.com/office/drawing/2014/main" id="{882BBA77-EF2D-7C97-BD1E-782DEDE293CC}"/>
                    </a:ext>
                  </a:extLst>
                </p:cNvPr>
                <p:cNvSpPr/>
                <p:nvPr/>
              </p:nvSpPr>
              <p:spPr>
                <a:xfrm>
                  <a:off x="6232634" y="2869324"/>
                  <a:ext cx="175173" cy="166414"/>
                </a:xfrm>
                <a:prstGeom prst="ellips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814BDE1C-1667-555B-1626-879232317613}"/>
                    </a:ext>
                  </a:extLst>
                </p:cNvPr>
                <p:cNvSpPr/>
                <p:nvPr/>
              </p:nvSpPr>
              <p:spPr>
                <a:xfrm>
                  <a:off x="6543204" y="3168923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F187CEB4-BBF3-FC76-E644-1474CB131652}"/>
                    </a:ext>
                  </a:extLst>
                </p:cNvPr>
                <p:cNvSpPr/>
                <p:nvPr/>
              </p:nvSpPr>
              <p:spPr>
                <a:xfrm>
                  <a:off x="6853763" y="3467958"/>
                  <a:ext cx="175173" cy="166414"/>
                </a:xfrm>
                <a:prstGeom prst="ellipse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r">
                    <a:defRPr/>
                  </a:pPr>
                  <a:endParaRPr lang="en-US"/>
                </a:p>
              </p:txBody>
            </p:sp>
          </p:grpSp>
        </p:grpSp>
        <p:sp>
          <p:nvSpPr>
            <p:cNvPr id="10" name="TextBox 35">
              <a:extLst>
                <a:ext uri="{FF2B5EF4-FFF2-40B4-BE49-F238E27FC236}">
                  <a16:creationId xmlns:a16="http://schemas.microsoft.com/office/drawing/2014/main" id="{ABF85172-3AD7-023E-C833-1DC2B31EA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461" y="2629782"/>
              <a:ext cx="23359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Microphone Array</a:t>
              </a:r>
            </a:p>
          </p:txBody>
        </p:sp>
        <p:grpSp>
          <p:nvGrpSpPr>
            <p:cNvPr id="11" name="Group 141">
              <a:extLst>
                <a:ext uri="{FF2B5EF4-FFF2-40B4-BE49-F238E27FC236}">
                  <a16:creationId xmlns:a16="http://schemas.microsoft.com/office/drawing/2014/main" id="{25AAFD73-85F3-A03F-AD88-E4860702BE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3106111"/>
              <a:ext cx="1868238" cy="1738573"/>
              <a:chOff x="440542" y="2270318"/>
              <a:chExt cx="4180993" cy="3876645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68D9F95-BCF2-82A7-8AF0-844E1A2BEC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20288" y="2740981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7C75C8D-33F3-F129-DD75-D934783D94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382633" y="2270318"/>
                <a:ext cx="3238902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A3A1190-DADB-4B67-6CC9-3C7F6DC3EB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0542" y="3267314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7C6FF6E-ED70-50A4-4042-536BA2D2C95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171346" y="2498058"/>
                <a:ext cx="3238903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F5FB535-B5E5-4D7B-923E-F74A3DB216B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9115" y="2994026"/>
                <a:ext cx="3241388" cy="287964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sysDash"/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D0DAB74-5102-5A30-8981-595EE00666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327227" y="4424809"/>
              <a:ext cx="660476" cy="62867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stealth" w="lg" len="lg"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38">
              <a:extLst>
                <a:ext uri="{FF2B5EF4-FFF2-40B4-BE49-F238E27FC236}">
                  <a16:creationId xmlns:a16="http://schemas.microsoft.com/office/drawing/2014/main" id="{46D860E3-FA0F-F503-F8D1-28ACAD307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773239">
              <a:off x="1933084" y="4724968"/>
              <a:ext cx="16107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</a:rPr>
                <a:t>Sound waves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FAC87-8AED-541E-5FEF-42BBC9E31B4D}"/>
              </a:ext>
            </a:extLst>
          </p:cNvPr>
          <p:cNvCxnSpPr/>
          <p:nvPr/>
        </p:nvCxnSpPr>
        <p:spPr>
          <a:xfrm rot="16200000" flipV="1">
            <a:off x="5457036" y="3291682"/>
            <a:ext cx="523875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BDC4782-413E-8484-30EA-C4507A480695}"/>
              </a:ext>
            </a:extLst>
          </p:cNvPr>
          <p:cNvCxnSpPr/>
          <p:nvPr/>
        </p:nvCxnSpPr>
        <p:spPr>
          <a:xfrm>
            <a:off x="5718180" y="3557588"/>
            <a:ext cx="12239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A54B854-DBCC-5498-0A1C-9CD6005D0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057530"/>
            <a:ext cx="17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B0686F-7707-71CC-4F5C-167AF4DC4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650" y="3532193"/>
            <a:ext cx="668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FE9937-DFF7-BA39-F075-A48CA68A7351}"/>
              </a:ext>
            </a:extLst>
          </p:cNvPr>
          <p:cNvCxnSpPr/>
          <p:nvPr/>
        </p:nvCxnSpPr>
        <p:spPr>
          <a:xfrm rot="16200000" flipV="1">
            <a:off x="5442744" y="4150519"/>
            <a:ext cx="520700" cy="793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BAA4F97-4D4A-1236-0BE8-44B932A2C9E2}"/>
              </a:ext>
            </a:extLst>
          </p:cNvPr>
          <p:cNvCxnSpPr/>
          <p:nvPr/>
        </p:nvCxnSpPr>
        <p:spPr>
          <a:xfrm>
            <a:off x="5702305" y="4414838"/>
            <a:ext cx="123666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075FC30-7B7E-77AE-466C-584C1ACD8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5" y="4362455"/>
            <a:ext cx="576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B544FD-0C1B-7F49-64E0-2869B9892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288" y="3921130"/>
            <a:ext cx="2143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14CBBA-6AC5-0287-7862-4AB0A7FA4269}"/>
              </a:ext>
            </a:extLst>
          </p:cNvPr>
          <p:cNvSpPr/>
          <p:nvPr/>
        </p:nvSpPr>
        <p:spPr>
          <a:xfrm>
            <a:off x="6891338" y="2363788"/>
            <a:ext cx="417512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12E796-737F-BDF5-D8C1-17C3808615EA}"/>
              </a:ext>
            </a:extLst>
          </p:cNvPr>
          <p:cNvSpPr/>
          <p:nvPr/>
        </p:nvSpPr>
        <p:spPr>
          <a:xfrm>
            <a:off x="6959600" y="333533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9E00F7-D559-1D9E-A0ED-E69DA221B69D}"/>
              </a:ext>
            </a:extLst>
          </p:cNvPr>
          <p:cNvSpPr/>
          <p:nvPr/>
        </p:nvSpPr>
        <p:spPr>
          <a:xfrm>
            <a:off x="6953250" y="4179888"/>
            <a:ext cx="388938" cy="393700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34617E0-7AAD-CBFE-EA59-EEFDBC4C6ED3}"/>
              </a:ext>
            </a:extLst>
          </p:cNvPr>
          <p:cNvSpPr/>
          <p:nvPr/>
        </p:nvSpPr>
        <p:spPr>
          <a:xfrm>
            <a:off x="8494713" y="3346450"/>
            <a:ext cx="374650" cy="3937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C9F5B9-985D-E9E2-8AA3-85CE93EC74BA}"/>
              </a:ext>
            </a:extLst>
          </p:cNvPr>
          <p:cNvCxnSpPr>
            <a:stCxn id="34" idx="3"/>
            <a:endCxn id="37" idx="1"/>
          </p:cNvCxnSpPr>
          <p:nvPr/>
        </p:nvCxnSpPr>
        <p:spPr>
          <a:xfrm>
            <a:off x="7308850" y="2560638"/>
            <a:ext cx="1239838" cy="842962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2D99CFA-3350-A06A-2DDB-BF2C4D76DB05}"/>
              </a:ext>
            </a:extLst>
          </p:cNvPr>
          <p:cNvCxnSpPr/>
          <p:nvPr/>
        </p:nvCxnSpPr>
        <p:spPr>
          <a:xfrm>
            <a:off x="7339018" y="3535363"/>
            <a:ext cx="1152525" cy="12700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F64374D-FC27-4976-E516-22E8964867B7}"/>
              </a:ext>
            </a:extLst>
          </p:cNvPr>
          <p:cNvCxnSpPr>
            <a:stCxn id="36" idx="3"/>
            <a:endCxn id="37" idx="3"/>
          </p:cNvCxnSpPr>
          <p:nvPr/>
        </p:nvCxnSpPr>
        <p:spPr>
          <a:xfrm flipV="1">
            <a:off x="7342188" y="3683000"/>
            <a:ext cx="1206500" cy="693738"/>
          </a:xfrm>
          <a:prstGeom prst="line">
            <a:avLst/>
          </a:prstGeom>
          <a:ln w="19050" cap="flat" cmpd="sng" algn="ctr">
            <a:solidFill>
              <a:srgbClr val="1E1E1E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5A3F704-38B8-B27D-1239-5983E7719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2466980"/>
            <a:ext cx="55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 Delay:2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E51704E-4F3F-2EBC-1E63-14417E056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5338" y="3430588"/>
            <a:ext cx="533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b="1">
                <a:solidFill>
                  <a:srgbClr val="FF0000"/>
                </a:solidFill>
              </a:rPr>
              <a:t> SUM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5B5DA40-0D18-BD17-A8D7-74711C073489}"/>
              </a:ext>
            </a:extLst>
          </p:cNvPr>
          <p:cNvCxnSpPr/>
          <p:nvPr/>
        </p:nvCxnSpPr>
        <p:spPr>
          <a:xfrm rot="16200000" flipV="1">
            <a:off x="5379249" y="2277274"/>
            <a:ext cx="600075" cy="793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75C60D8-7EE3-134E-C02D-A4D1777913A7}"/>
              </a:ext>
            </a:extLst>
          </p:cNvPr>
          <p:cNvCxnSpPr/>
          <p:nvPr/>
        </p:nvCxnSpPr>
        <p:spPr>
          <a:xfrm>
            <a:off x="5676905" y="2581275"/>
            <a:ext cx="1216025" cy="15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E022164-B0BE-E8C9-3619-9C05EB63A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775" y="1998668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D94AE5-20E0-4C46-668E-10FCA9253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993" y="2581280"/>
            <a:ext cx="523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Time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882EBF-517D-4769-3E57-81C0E5BC6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0" y="3416300"/>
            <a:ext cx="628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984623-B4AD-2F4E-B670-922739EE0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6575" y="428943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/>
              <a:t>Delay:0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9D5908B4-70D0-0C51-1451-7B1361A66FBE}"/>
              </a:ext>
            </a:extLst>
          </p:cNvPr>
          <p:cNvSpPr/>
          <p:nvPr/>
        </p:nvSpPr>
        <p:spPr bwMode="auto">
          <a:xfrm>
            <a:off x="9302750" y="2074863"/>
            <a:ext cx="609600" cy="1498600"/>
          </a:xfrm>
          <a:custGeom>
            <a:avLst/>
            <a:gdLst>
              <a:gd name="connsiteX0" fmla="*/ 0 w 609600"/>
              <a:gd name="connsiteY0" fmla="*/ 1498600 h 1498600"/>
              <a:gd name="connsiteX1" fmla="*/ 317500 w 609600"/>
              <a:gd name="connsiteY1" fmla="*/ 0 h 1498600"/>
              <a:gd name="connsiteX2" fmla="*/ 609600 w 609600"/>
              <a:gd name="connsiteY2" fmla="*/ 1498600 h 1498600"/>
              <a:gd name="connsiteX3" fmla="*/ 609600 w 609600"/>
              <a:gd name="connsiteY3" fmla="*/ 149860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1498600">
                <a:moveTo>
                  <a:pt x="0" y="1498600"/>
                </a:moveTo>
                <a:cubicBezTo>
                  <a:pt x="107950" y="749300"/>
                  <a:pt x="215900" y="0"/>
                  <a:pt x="317500" y="0"/>
                </a:cubicBezTo>
                <a:cubicBezTo>
                  <a:pt x="419100" y="0"/>
                  <a:pt x="609600" y="1498600"/>
                  <a:pt x="609600" y="1498600"/>
                </a:cubicBezTo>
                <a:lnTo>
                  <a:pt x="609600" y="1498600"/>
                </a:ln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7BCA147A-3469-3B22-1CC1-B8CC4DCF30B7}"/>
              </a:ext>
            </a:extLst>
          </p:cNvPr>
          <p:cNvSpPr/>
          <p:nvPr/>
        </p:nvSpPr>
        <p:spPr bwMode="auto">
          <a:xfrm>
            <a:off x="9302750" y="2781300"/>
            <a:ext cx="609600" cy="763588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47F3C758-D9FC-1C1D-81C1-95FD3C11EF93}"/>
              </a:ext>
            </a:extLst>
          </p:cNvPr>
          <p:cNvSpPr/>
          <p:nvPr/>
        </p:nvSpPr>
        <p:spPr bwMode="auto">
          <a:xfrm>
            <a:off x="9302750" y="2492375"/>
            <a:ext cx="609600" cy="1081088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B852A457-3321-61D7-23B9-E0CCEAE6C49C}"/>
              </a:ext>
            </a:extLst>
          </p:cNvPr>
          <p:cNvSpPr/>
          <p:nvPr/>
        </p:nvSpPr>
        <p:spPr bwMode="auto">
          <a:xfrm>
            <a:off x="9302750" y="3213100"/>
            <a:ext cx="609600" cy="381000"/>
          </a:xfrm>
          <a:custGeom>
            <a:avLst/>
            <a:gdLst>
              <a:gd name="connsiteX0" fmla="*/ 0 w 425450"/>
              <a:gd name="connsiteY0" fmla="*/ 395817 h 395817"/>
              <a:gd name="connsiteX1" fmla="*/ 228600 w 425450"/>
              <a:gd name="connsiteY1" fmla="*/ 2117 h 395817"/>
              <a:gd name="connsiteX2" fmla="*/ 425450 w 425450"/>
              <a:gd name="connsiteY2" fmla="*/ 383117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395817">
                <a:moveTo>
                  <a:pt x="0" y="395817"/>
                </a:moveTo>
                <a:cubicBezTo>
                  <a:pt x="78846" y="200025"/>
                  <a:pt x="157692" y="4234"/>
                  <a:pt x="228600" y="2117"/>
                </a:cubicBezTo>
                <a:cubicBezTo>
                  <a:pt x="299508" y="0"/>
                  <a:pt x="425450" y="383117"/>
                  <a:pt x="425450" y="38311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Tahoma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E9544CA-5C3C-3963-FDD9-1C9FDB7022E0}"/>
              </a:ext>
            </a:extLst>
          </p:cNvPr>
          <p:cNvCxnSpPr/>
          <p:nvPr/>
        </p:nvCxnSpPr>
        <p:spPr>
          <a:xfrm flipH="1" flipV="1">
            <a:off x="8975730" y="2060575"/>
            <a:ext cx="4763" cy="15128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AEEF8D8-C9CE-5394-B17E-1C5725524622}"/>
              </a:ext>
            </a:extLst>
          </p:cNvPr>
          <p:cNvCxnSpPr/>
          <p:nvPr/>
        </p:nvCxnSpPr>
        <p:spPr>
          <a:xfrm>
            <a:off x="8975730" y="3573463"/>
            <a:ext cx="1216025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5">
            <a:extLst>
              <a:ext uri="{FF2B5EF4-FFF2-40B4-BE49-F238E27FC236}">
                <a16:creationId xmlns:a16="http://schemas.microsoft.com/office/drawing/2014/main" id="{B478509D-AB2C-E14E-8112-460D9076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8388" y="2060580"/>
            <a:ext cx="2222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/>
              <a:t>A</a:t>
            </a:r>
          </a:p>
        </p:txBody>
      </p:sp>
      <p:pic>
        <p:nvPicPr>
          <p:cNvPr id="56" name="Picture 55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C6F033C1-E92F-08A8-217A-B91D1A68A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7" y="3817837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C 0.03971 -0.00579 0.08008 -0.01112 0.12279 0.01296 C 0.1655 0.03726 0.23399 0.12407 0.25638 0.14699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2" y="7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25156 0.003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78" y="18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254 C 0.04375 0.0132 0.08828 0.0294 0.12995 0.00972 C 0.172 -0.00995 0.23125 -0.09838 0.25195 -0.1196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BD2C1D-6838-5A90-C0AE-05177C637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C4172-27AD-3F1D-9461-C34FCE2D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5" name="Moving sound-beam to target.mp4">
            <a:hlinkClick r:id="" action="ppaction://media"/>
            <a:extLst>
              <a:ext uri="{FF2B5EF4-FFF2-40B4-BE49-F238E27FC236}">
                <a16:creationId xmlns:a16="http://schemas.microsoft.com/office/drawing/2014/main" id="{7F580E22-514F-559B-84D7-5502FD6594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3333" y="979279"/>
            <a:ext cx="8710119" cy="4899442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94487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095911-8A32-9723-C03F-BF8BD3EF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A62633-3CB6-96C1-732C-DDFC6DEEC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D5F83E-E7A6-51F7-BE7F-9CA1FFE8425A}"/>
              </a:ext>
            </a:extLst>
          </p:cNvPr>
          <p:cNvGrpSpPr/>
          <p:nvPr/>
        </p:nvGrpSpPr>
        <p:grpSpPr>
          <a:xfrm>
            <a:off x="6718599" y="-3786546"/>
            <a:ext cx="3719513" cy="11826005"/>
            <a:chOff x="5194598" y="-3786546"/>
            <a:chExt cx="3719513" cy="1182600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5A2069F-E890-94B9-9962-3612F8590DB7}"/>
                </a:ext>
              </a:extLst>
            </p:cNvPr>
            <p:cNvGrpSpPr/>
            <p:nvPr/>
          </p:nvGrpSpPr>
          <p:grpSpPr>
            <a:xfrm rot="16200000">
              <a:off x="1230925" y="1257145"/>
              <a:ext cx="11826005" cy="1738623"/>
              <a:chOff x="1148070" y="1969711"/>
              <a:chExt cx="7558252" cy="173862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2282C88-3D09-D0D0-DEA0-60076F6260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6863" t="15615" r="35691"/>
              <a:stretch/>
            </p:blipFill>
            <p:spPr>
              <a:xfrm rot="5400000">
                <a:off x="2168322" y="949460"/>
                <a:ext cx="1738622" cy="377912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25A5053-3F46-4B7F-FA7C-0005BA57F9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alphaModFix amt="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6863" t="15615" r="35691"/>
              <a:stretch/>
            </p:blipFill>
            <p:spPr>
              <a:xfrm rot="5400000">
                <a:off x="5947449" y="949459"/>
                <a:ext cx="1738622" cy="3779125"/>
              </a:xfrm>
              <a:prstGeom prst="rect">
                <a:avLst/>
              </a:prstGeom>
            </p:spPr>
          </p:pic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8E1DEC1-8EBF-C9BE-B205-E0B6D9087C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94598" y="2124075"/>
              <a:ext cx="3719513" cy="1588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061A619-3EBC-8EE7-79BE-AF1336B720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95369">
              <a:off x="5964260" y="2025650"/>
              <a:ext cx="204788" cy="204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3FEC2AD-87C2-3E98-7241-AC956AA509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95369">
              <a:off x="6480197" y="2017713"/>
              <a:ext cx="204787" cy="20478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6F1C7A81-57E3-8495-DC80-D2097A3FEE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95369">
              <a:off x="6996928" y="2026444"/>
              <a:ext cx="204788" cy="2032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D22A88E-2C74-4167-5617-152920847D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95369">
              <a:off x="7513660" y="2022475"/>
              <a:ext cx="204788" cy="204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42438DC-5193-C52A-D617-6B84489A2F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95369">
              <a:off x="8030391" y="2024857"/>
              <a:ext cx="204787" cy="2032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14" name="Title 3">
            <a:extLst>
              <a:ext uri="{FF2B5EF4-FFF2-40B4-BE49-F238E27FC236}">
                <a16:creationId xmlns:a16="http://schemas.microsoft.com/office/drawing/2014/main" id="{5A691C15-2FD2-8FC6-13B1-DE720196B431}"/>
              </a:ext>
            </a:extLst>
          </p:cNvPr>
          <p:cNvSpPr txBox="1">
            <a:spLocks/>
          </p:cNvSpPr>
          <p:nvPr/>
        </p:nvSpPr>
        <p:spPr>
          <a:xfrm>
            <a:off x="719457" y="310438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Steering a microphone array</a:t>
            </a:r>
            <a:endParaRPr lang="en-US" sz="4000" dirty="0"/>
          </a:p>
        </p:txBody>
      </p:sp>
      <p:sp>
        <p:nvSpPr>
          <p:cNvPr id="15" name="Multiply 14">
            <a:extLst>
              <a:ext uri="{FF2B5EF4-FFF2-40B4-BE49-F238E27FC236}">
                <a16:creationId xmlns:a16="http://schemas.microsoft.com/office/drawing/2014/main" id="{73D24802-0B2C-46AF-FAB7-DFA329C5C043}"/>
              </a:ext>
            </a:extLst>
          </p:cNvPr>
          <p:cNvSpPr/>
          <p:nvPr/>
        </p:nvSpPr>
        <p:spPr>
          <a:xfrm>
            <a:off x="6056280" y="-209853"/>
            <a:ext cx="5134085" cy="4648026"/>
          </a:xfrm>
          <a:prstGeom prst="mathMultiply">
            <a:avLst>
              <a:gd name="adj1" fmla="val 6441"/>
            </a:avLst>
          </a:prstGeom>
          <a:solidFill>
            <a:srgbClr val="FF0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27E0E673-4D09-16F1-9792-0AED87FF3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27" y="4570996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1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2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C0172-75CD-F088-EEE6-A6D6E0EC1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F0D95E-3F1F-E153-FB97-B92500956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878B8D-FDB9-CAC8-16C9-8BE164299B2D}"/>
              </a:ext>
            </a:extLst>
          </p:cNvPr>
          <p:cNvGrpSpPr/>
          <p:nvPr/>
        </p:nvGrpSpPr>
        <p:grpSpPr>
          <a:xfrm rot="16200000">
            <a:off x="3473117" y="1257145"/>
            <a:ext cx="10410204" cy="1738623"/>
            <a:chOff x="2052939" y="1969711"/>
            <a:chExt cx="6653383" cy="173862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50E880-63F8-8456-AFC9-789883D85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863" t="15615" r="35691" b="10690"/>
            <a:stretch/>
          </p:blipFill>
          <p:spPr>
            <a:xfrm rot="5400000">
              <a:off x="2833812" y="1188839"/>
              <a:ext cx="1738622" cy="330036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C9AA8B-9C7C-A2E4-ED14-A07C73D61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863" t="15615" r="35691"/>
            <a:stretch/>
          </p:blipFill>
          <p:spPr>
            <a:xfrm rot="5400000">
              <a:off x="5947449" y="949459"/>
              <a:ext cx="1738622" cy="3779125"/>
            </a:xfrm>
            <a:prstGeom prst="rect">
              <a:avLst/>
            </a:prstGeom>
          </p:spPr>
        </p:pic>
      </p:grpSp>
      <p:sp>
        <p:nvSpPr>
          <p:cNvPr id="7" name="Title 3">
            <a:extLst>
              <a:ext uri="{FF2B5EF4-FFF2-40B4-BE49-F238E27FC236}">
                <a16:creationId xmlns:a16="http://schemas.microsoft.com/office/drawing/2014/main" id="{E632B31E-166D-E0E6-DB5C-B7457FA9B9F3}"/>
              </a:ext>
            </a:extLst>
          </p:cNvPr>
          <p:cNvSpPr txBox="1">
            <a:spLocks/>
          </p:cNvSpPr>
          <p:nvPr/>
        </p:nvSpPr>
        <p:spPr>
          <a:xfrm>
            <a:off x="726833" y="313615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Beamforming microphone array</a:t>
            </a:r>
            <a:endParaRPr lang="en-US" sz="4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F3A1DD-DF30-DDE9-1E7B-5F6C600377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18603" y="2124075"/>
            <a:ext cx="37195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TextBox 32">
            <a:extLst>
              <a:ext uri="{FF2B5EF4-FFF2-40B4-BE49-F238E27FC236}">
                <a16:creationId xmlns:a16="http://schemas.microsoft.com/office/drawing/2014/main" id="{CB921A57-AC56-1EB2-3ECC-5D09D3779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5461" y="1560616"/>
            <a:ext cx="18855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Microphone Array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68D8DC-9936-EB3A-8C8D-81DD7A68943C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7488260" y="2025655"/>
            <a:ext cx="204788" cy="204787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7A5ADE-6D28-4F4A-C43F-3B125459B32F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8004202" y="2017713"/>
            <a:ext cx="204787" cy="20478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4954893C-6F5B-8534-27E2-0BD34849376F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8520928" y="2026444"/>
            <a:ext cx="204788" cy="2032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A7793B-9106-3C41-E125-BFE32CCA539F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9037660" y="2022480"/>
            <a:ext cx="204788" cy="204787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77554D6-9792-F49E-6929-DC5BB78530C5}"/>
              </a:ext>
            </a:extLst>
          </p:cNvPr>
          <p:cNvSpPr>
            <a:spLocks noChangeArrowheads="1"/>
          </p:cNvSpPr>
          <p:nvPr/>
        </p:nvSpPr>
        <p:spPr bwMode="auto">
          <a:xfrm rot="18895369">
            <a:off x="9554396" y="2024857"/>
            <a:ext cx="204787" cy="2032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r">
              <a:defRPr/>
            </a:pPr>
            <a:endParaRPr lang="en-US">
              <a:solidFill>
                <a:schemeClr val="lt1"/>
              </a:solidFill>
            </a:endParaRPr>
          </a:p>
        </p:txBody>
      </p:sp>
      <p:pic>
        <p:nvPicPr>
          <p:cNvPr id="15" name="Picture 1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56C2F9DF-3AEE-37A0-38A3-78838E43E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975" y="4344993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72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6279A4-9840-D81E-A238-89D454836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CFF74-FE87-7A53-CBC5-5681A1BB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76290C-508A-16AA-8F18-EDDB74F924FA}"/>
              </a:ext>
            </a:extLst>
          </p:cNvPr>
          <p:cNvSpPr txBox="1">
            <a:spLocks/>
          </p:cNvSpPr>
          <p:nvPr/>
        </p:nvSpPr>
        <p:spPr>
          <a:xfrm>
            <a:off x="715544" y="318293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What decides the range?</a:t>
            </a:r>
            <a:endParaRPr lang="en-US" sz="4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BDE4E8-3B3F-39B3-A4AF-A2CE62C86385}"/>
              </a:ext>
            </a:extLst>
          </p:cNvPr>
          <p:cNvGrpSpPr/>
          <p:nvPr/>
        </p:nvGrpSpPr>
        <p:grpSpPr>
          <a:xfrm rot="5400000">
            <a:off x="5463621" y="-254628"/>
            <a:ext cx="1547556" cy="6198687"/>
            <a:chOff x="1518776" y="2216445"/>
            <a:chExt cx="1910013" cy="328585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2C72959-8108-D0E1-B0EF-6BA499812C4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107957" y="1627266"/>
              <a:ext cx="1" cy="117835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EE5392-C075-4C70-CAF5-22D8C6AE788E}"/>
                </a:ext>
              </a:extLst>
            </p:cNvPr>
            <p:cNvCxnSpPr/>
            <p:nvPr/>
          </p:nvCxnSpPr>
          <p:spPr>
            <a:xfrm>
              <a:off x="1518776" y="5479767"/>
              <a:ext cx="191001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5AC8D7E-44F3-250B-758B-F0A9CD0D4500}"/>
                </a:ext>
              </a:extLst>
            </p:cNvPr>
            <p:cNvCxnSpPr>
              <a:cxnSpLocks/>
            </p:cNvCxnSpPr>
            <p:nvPr/>
          </p:nvCxnSpPr>
          <p:spPr>
            <a:xfrm>
              <a:off x="1531639" y="2216446"/>
              <a:ext cx="0" cy="3285857"/>
            </a:xfrm>
            <a:prstGeom prst="straightConnector1">
              <a:avLst/>
            </a:prstGeom>
            <a:ln w="34925"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1AD12CC-D157-4CBD-FA4D-183882965C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83298" y="3025685"/>
            <a:ext cx="990043" cy="10650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7DEA12-DBAB-67CE-C062-B34B83625BF6}"/>
              </a:ext>
            </a:extLst>
          </p:cNvPr>
          <p:cNvSpPr txBox="1"/>
          <p:nvPr/>
        </p:nvSpPr>
        <p:spPr>
          <a:xfrm>
            <a:off x="6155222" y="2844716"/>
            <a:ext cx="1277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600" b="1"/>
              <a:t>?</a:t>
            </a:r>
          </a:p>
        </p:txBody>
      </p:sp>
      <p:pic>
        <p:nvPicPr>
          <p:cNvPr id="11" name="Picture 10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C01FAF32-7273-3199-A6E8-FEAE2812D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191" y="2935908"/>
            <a:ext cx="21971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84A46-6758-DF80-D6D4-8E8A04613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9ECB0D-9215-1B13-6645-C4709776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524A6-70C9-7C42-59AF-1DC40ECD57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49100" y="1102347"/>
            <a:ext cx="1332451" cy="150920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CB7CFCAD-FA96-3289-5C5D-292503CEE932}"/>
              </a:ext>
            </a:extLst>
          </p:cNvPr>
          <p:cNvSpPr txBox="1">
            <a:spLocks/>
          </p:cNvSpPr>
          <p:nvPr/>
        </p:nvSpPr>
        <p:spPr>
          <a:xfrm>
            <a:off x="724460" y="316641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Increase number of microphones</a:t>
            </a:r>
            <a:endParaRPr lang="en-US" sz="4000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D95C3211-124C-BD1D-5CDB-D3588D121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031" y="3200845"/>
            <a:ext cx="3664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cs typeface="Arial" charset="0"/>
              </a:rPr>
              <a:t>Increased sensitivity</a:t>
            </a:r>
          </a:p>
        </p:txBody>
      </p:sp>
      <p:sp>
        <p:nvSpPr>
          <p:cNvPr id="7" name="Down Arrow 13">
            <a:extLst>
              <a:ext uri="{FF2B5EF4-FFF2-40B4-BE49-F238E27FC236}">
                <a16:creationId xmlns:a16="http://schemas.microsoft.com/office/drawing/2014/main" id="{14E30A65-F121-29A7-9257-CDEADC63D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8034" y="3980245"/>
            <a:ext cx="822325" cy="822325"/>
          </a:xfrm>
          <a:prstGeom prst="downArrow">
            <a:avLst>
              <a:gd name="adj1" fmla="val 50000"/>
              <a:gd name="adj2" fmla="val 50000"/>
            </a:avLst>
          </a:pr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nb-NO">
              <a:latin typeface="Arial" charset="0"/>
              <a:cs typeface="Arial" charset="0"/>
            </a:endParaRP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B7D457DE-5796-92AA-D2E7-84860AEA4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747" y="4818445"/>
            <a:ext cx="259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Better Range*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694A298E-6DFE-49DF-FB73-04737AE67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672" y="5442692"/>
            <a:ext cx="2590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*under very quiet conditions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00A74A-FE3D-3EF7-34E9-ECC995ACF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88" y="4174191"/>
            <a:ext cx="1219568" cy="1111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3980BC-527B-276A-2A24-9BBF9A757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1949" y="4440819"/>
            <a:ext cx="353439" cy="8450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B454BA-B5DF-36E9-FD5C-22A303E0C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49994" y="4440819"/>
            <a:ext cx="353439" cy="8450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A49291-A318-6F2F-445C-D6684D09E3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849100" y="1107583"/>
            <a:ext cx="1332451" cy="150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2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8 -0.00069 L 0.53411 -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F3009F-830F-0661-1B3C-6CE5444A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ABFF3B-3329-479F-0CB6-11F51D4F4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D6A12F-8CBF-5346-401C-6784B5FADF1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015" t="5971" r="18008" b="9100"/>
          <a:stretch/>
        </p:blipFill>
        <p:spPr bwMode="auto">
          <a:xfrm rot="5400000">
            <a:off x="7780200" y="3915902"/>
            <a:ext cx="4387381" cy="1315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C2AC67-8DA5-A6A9-08D3-B388CF10EA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96938" y="1200940"/>
            <a:ext cx="1332546" cy="1433497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54BD07D-C217-CE67-4FD0-50DB3669A6C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015" t="5971" r="18008" b="9100"/>
          <a:stretch/>
        </p:blipFill>
        <p:spPr bwMode="auto">
          <a:xfrm rot="5400000">
            <a:off x="248963" y="3266951"/>
            <a:ext cx="4387384" cy="2641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15">
            <a:extLst>
              <a:ext uri="{FF2B5EF4-FFF2-40B4-BE49-F238E27FC236}">
                <a16:creationId xmlns:a16="http://schemas.microsoft.com/office/drawing/2014/main" id="{04320F32-82A0-26B0-E2EA-A1F87A9AA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325" y="1715694"/>
            <a:ext cx="358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dirty="0">
                <a:solidFill>
                  <a:srgbClr val="000000"/>
                </a:solidFill>
                <a:latin typeface="Arial" charset="0"/>
                <a:cs typeface="Arial" charset="0"/>
              </a:rPr>
              <a:t>Larger array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995403A2-6ACA-BEEE-34E2-88DF70AF3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325" y="3203347"/>
            <a:ext cx="26864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Arial" charset="0"/>
                <a:cs typeface="Arial" charset="0"/>
              </a:rPr>
              <a:t>Smaller focus</a:t>
            </a:r>
          </a:p>
        </p:txBody>
      </p:sp>
      <p:sp>
        <p:nvSpPr>
          <p:cNvPr id="9" name="Down Arrow 12">
            <a:extLst>
              <a:ext uri="{FF2B5EF4-FFF2-40B4-BE49-F238E27FC236}">
                <a16:creationId xmlns:a16="http://schemas.microsoft.com/office/drawing/2014/main" id="{F9A6A267-BB96-024F-7A88-F45BCD50B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912" y="2271906"/>
            <a:ext cx="822325" cy="822325"/>
          </a:xfrm>
          <a:prstGeom prst="downArrow">
            <a:avLst>
              <a:gd name="adj1" fmla="val 50000"/>
              <a:gd name="adj2" fmla="val 50000"/>
            </a:avLst>
          </a:pr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nb-NO" sz="2000">
              <a:latin typeface="Arial" charset="0"/>
              <a:cs typeface="Arial" charset="0"/>
            </a:endParaRPr>
          </a:p>
        </p:txBody>
      </p:sp>
      <p:sp>
        <p:nvSpPr>
          <p:cNvPr id="10" name="Down Arrow 13">
            <a:extLst>
              <a:ext uri="{FF2B5EF4-FFF2-40B4-BE49-F238E27FC236}">
                <a16:creationId xmlns:a16="http://schemas.microsoft.com/office/drawing/2014/main" id="{366AF74D-D8C7-AF2A-CFC3-AA203AC62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912" y="3948306"/>
            <a:ext cx="822325" cy="822325"/>
          </a:xfrm>
          <a:prstGeom prst="downArrow">
            <a:avLst>
              <a:gd name="adj1" fmla="val 50000"/>
              <a:gd name="adj2" fmla="val 50000"/>
            </a:avLst>
          </a:pr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nb-NO">
              <a:latin typeface="Arial" charset="0"/>
              <a:cs typeface="Arial" charset="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1BBB971-2B3D-9AC7-5469-53A1B1AF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625" y="4786506"/>
            <a:ext cx="2590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Better Separation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F23A71-3B38-4B77-7842-EC5303993583}"/>
              </a:ext>
            </a:extLst>
          </p:cNvPr>
          <p:cNvGrpSpPr/>
          <p:nvPr/>
        </p:nvGrpSpPr>
        <p:grpSpPr>
          <a:xfrm>
            <a:off x="9045365" y="5705570"/>
            <a:ext cx="1881764" cy="801368"/>
            <a:chOff x="6491233" y="6054066"/>
            <a:chExt cx="1225497" cy="43773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122ECB6-AFD6-0C4A-EDEF-5A6BFBCCE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0000"/>
            </a:blip>
            <a:srcRect/>
            <a:stretch/>
          </p:blipFill>
          <p:spPr>
            <a:xfrm>
              <a:off x="6491233" y="6299483"/>
              <a:ext cx="416071" cy="1923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80B1536-3711-151E-8710-F44D706F9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1000"/>
            </a:blip>
            <a:srcRect/>
            <a:stretch/>
          </p:blipFill>
          <p:spPr>
            <a:xfrm>
              <a:off x="7300659" y="6299483"/>
              <a:ext cx="416071" cy="1923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D5FD848-7308-D399-D637-017AC3D3E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884587" y="6054066"/>
              <a:ext cx="416071" cy="192320"/>
            </a:xfrm>
            <a:prstGeom prst="rect">
              <a:avLst/>
            </a:prstGeom>
          </p:spPr>
        </p:pic>
      </p:grpSp>
      <p:sp>
        <p:nvSpPr>
          <p:cNvPr id="16" name="Title 3">
            <a:extLst>
              <a:ext uri="{FF2B5EF4-FFF2-40B4-BE49-F238E27FC236}">
                <a16:creationId xmlns:a16="http://schemas.microsoft.com/office/drawing/2014/main" id="{B4799BF7-BDA7-734F-9DCD-3F7D11985703}"/>
              </a:ext>
            </a:extLst>
          </p:cNvPr>
          <p:cNvSpPr txBox="1">
            <a:spLocks/>
          </p:cNvSpPr>
          <p:nvPr/>
        </p:nvSpPr>
        <p:spPr>
          <a:xfrm>
            <a:off x="719225" y="302656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Increase array size</a:t>
            </a:r>
            <a:endParaRPr lang="en-US" sz="4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702C231-D51C-D3A3-FD2B-60B459A7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8235" y="1169364"/>
            <a:ext cx="1391249" cy="149664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2885E84-20CB-E3D6-6235-7A713E60F2B0}"/>
              </a:ext>
            </a:extLst>
          </p:cNvPr>
          <p:cNvGrpSpPr/>
          <p:nvPr/>
        </p:nvGrpSpPr>
        <p:grpSpPr>
          <a:xfrm>
            <a:off x="1584866" y="5804983"/>
            <a:ext cx="1772127" cy="726112"/>
            <a:chOff x="3982836" y="5248094"/>
            <a:chExt cx="1772127" cy="726112"/>
          </a:xfrm>
        </p:grpSpPr>
        <p:pic>
          <p:nvPicPr>
            <p:cNvPr id="19" name="Picture 18" descr="A picture containing dark, night sky&#10;&#10;Description automatically generated">
              <a:extLst>
                <a:ext uri="{FF2B5EF4-FFF2-40B4-BE49-F238E27FC236}">
                  <a16:creationId xmlns:a16="http://schemas.microsoft.com/office/drawing/2014/main" id="{9A7EAB20-3996-D41C-3642-2BED23F71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2836" y="5585254"/>
              <a:ext cx="662719" cy="375413"/>
            </a:xfrm>
            <a:prstGeom prst="rect">
              <a:avLst/>
            </a:prstGeom>
          </p:spPr>
        </p:pic>
        <p:pic>
          <p:nvPicPr>
            <p:cNvPr id="20" name="Picture 19" descr="A picture containing dark, night sky&#10;&#10;Description automatically generated">
              <a:extLst>
                <a:ext uri="{FF2B5EF4-FFF2-40B4-BE49-F238E27FC236}">
                  <a16:creationId xmlns:a16="http://schemas.microsoft.com/office/drawing/2014/main" id="{16984606-3EA6-7AF4-E149-CBC8DF570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1362" y="5248094"/>
              <a:ext cx="662719" cy="375413"/>
            </a:xfrm>
            <a:prstGeom prst="rect">
              <a:avLst/>
            </a:prstGeom>
          </p:spPr>
        </p:pic>
        <p:pic>
          <p:nvPicPr>
            <p:cNvPr id="21" name="Picture 20" descr="A picture containing dark, night sky&#10;&#10;Description automatically generated">
              <a:extLst>
                <a:ext uri="{FF2B5EF4-FFF2-40B4-BE49-F238E27FC236}">
                  <a16:creationId xmlns:a16="http://schemas.microsoft.com/office/drawing/2014/main" id="{53347D54-137E-CBF6-5C35-51110C8D6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2244" y="5598793"/>
              <a:ext cx="662719" cy="375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592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61719 -0.0768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59" y="-38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25BC5-BAE1-90AD-A94D-0C43E187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27.05.2026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3D4550-3855-0F98-B7F6-A24A31DD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CCE494-C29A-84FA-0FB5-E0D3FC4FFDD6}"/>
              </a:ext>
            </a:extLst>
          </p:cNvPr>
          <p:cNvSpPr txBox="1">
            <a:spLocks/>
          </p:cNvSpPr>
          <p:nvPr/>
        </p:nvSpPr>
        <p:spPr>
          <a:xfrm>
            <a:off x="726833" y="304800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Summary</a:t>
            </a:r>
            <a:endParaRPr lang="en-US" sz="4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5A007D-0F95-DDBB-0723-623F157E571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GB" dirty="0"/>
              <a:t>Microphone arrays allows you to listen in multiple directions at the same time.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GB" dirty="0"/>
              <a:t>Delay and sum beamforming makes it possible to listen in directions without physically moving the array.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GB" dirty="0"/>
              <a:t>The range of the arrays listening capabilities is hard to determine due to the number of factors affecting it.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03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194895</TotalTime>
  <Words>337</Words>
  <Application>Microsoft Macintosh PowerPoint</Application>
  <PresentationFormat>Widescreen</PresentationFormat>
  <Paragraphs>125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Espen Haugen</cp:lastModifiedBy>
  <cp:revision>490</cp:revision>
  <cp:lastPrinted>2022-09-13T14:30:13Z</cp:lastPrinted>
  <dcterms:created xsi:type="dcterms:W3CDTF">2020-08-11T17:47:51Z</dcterms:created>
  <dcterms:modified xsi:type="dcterms:W3CDTF">2026-05-29T15:49:48Z</dcterms:modified>
  <cp:category/>
</cp:coreProperties>
</file>